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2" r:id="rId3"/>
    <p:sldId id="288" r:id="rId4"/>
    <p:sldId id="290" r:id="rId5"/>
    <p:sldId id="289" r:id="rId6"/>
    <p:sldId id="294" r:id="rId7"/>
    <p:sldId id="295" r:id="rId8"/>
    <p:sldId id="265" r:id="rId9"/>
    <p:sldId id="291" r:id="rId10"/>
    <p:sldId id="292" r:id="rId11"/>
    <p:sldId id="293" r:id="rId12"/>
    <p:sldId id="272" r:id="rId13"/>
    <p:sldId id="273" r:id="rId14"/>
    <p:sldId id="275" r:id="rId15"/>
    <p:sldId id="276" r:id="rId16"/>
    <p:sldId id="277" r:id="rId17"/>
    <p:sldId id="283" r:id="rId18"/>
    <p:sldId id="282" r:id="rId19"/>
    <p:sldId id="278" r:id="rId20"/>
    <p:sldId id="281" r:id="rId21"/>
    <p:sldId id="280" r:id="rId22"/>
    <p:sldId id="285" r:id="rId23"/>
    <p:sldId id="297" r:id="rId24"/>
    <p:sldId id="298" r:id="rId25"/>
    <p:sldId id="286" r:id="rId26"/>
    <p:sldId id="299" r:id="rId27"/>
    <p:sldId id="287" r:id="rId28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0764CE-9BCD-4464-9DC2-4BDE347DC93F}" type="doc">
      <dgm:prSet loTypeId="urn:microsoft.com/office/officeart/2005/8/layout/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CR"/>
        </a:p>
      </dgm:t>
    </dgm:pt>
    <dgm:pt modelId="{0AA6F70C-D88C-4B9C-8727-181432223BAA}">
      <dgm:prSet phldrT="[Text]" custT="1"/>
      <dgm:spPr/>
      <dgm:t>
        <a:bodyPr/>
        <a:lstStyle/>
        <a:p>
          <a:r>
            <a:rPr lang="es-CR" sz="2400" b="1" dirty="0" smtClean="0"/>
            <a:t>Caracterización socio-productiva </a:t>
          </a:r>
          <a:endParaRPr lang="es-CR" sz="2400" b="1" dirty="0"/>
        </a:p>
      </dgm:t>
    </dgm:pt>
    <dgm:pt modelId="{1D3C6681-7E03-4DB6-9937-9233EDA2D0DB}" type="parTrans" cxnId="{C2F42BFE-0B6B-416D-9094-5DDFA76084EF}">
      <dgm:prSet/>
      <dgm:spPr/>
      <dgm:t>
        <a:bodyPr/>
        <a:lstStyle/>
        <a:p>
          <a:endParaRPr lang="es-CR"/>
        </a:p>
      </dgm:t>
    </dgm:pt>
    <dgm:pt modelId="{EF7BF757-241C-475B-A106-70A33CEA00F6}" type="sibTrans" cxnId="{C2F42BFE-0B6B-416D-9094-5DDFA76084EF}">
      <dgm:prSet/>
      <dgm:spPr/>
      <dgm:t>
        <a:bodyPr/>
        <a:lstStyle/>
        <a:p>
          <a:endParaRPr lang="es-CR"/>
        </a:p>
      </dgm:t>
    </dgm:pt>
    <dgm:pt modelId="{25082355-B475-44EA-B8BE-2684DF962561}">
      <dgm:prSet phldrT="[Text]" custT="1"/>
      <dgm:spPr/>
      <dgm:t>
        <a:bodyPr/>
        <a:lstStyle/>
        <a:p>
          <a:r>
            <a:rPr lang="es-CR" sz="2400" b="1" dirty="0" smtClean="0"/>
            <a:t>Validación de la problemática y propuestas</a:t>
          </a:r>
          <a:endParaRPr lang="es-CR" sz="2400" b="1" dirty="0"/>
        </a:p>
      </dgm:t>
    </dgm:pt>
    <dgm:pt modelId="{226D2A78-F14F-486A-87B0-95A769753B45}" type="parTrans" cxnId="{1B4FD380-E74D-44FE-BFA2-9C3585006359}">
      <dgm:prSet/>
      <dgm:spPr/>
      <dgm:t>
        <a:bodyPr/>
        <a:lstStyle/>
        <a:p>
          <a:endParaRPr lang="es-CR"/>
        </a:p>
      </dgm:t>
    </dgm:pt>
    <dgm:pt modelId="{31EE7CAF-E400-4505-A073-F07D03092779}" type="sibTrans" cxnId="{1B4FD380-E74D-44FE-BFA2-9C3585006359}">
      <dgm:prSet/>
      <dgm:spPr/>
      <dgm:t>
        <a:bodyPr/>
        <a:lstStyle/>
        <a:p>
          <a:endParaRPr lang="es-CR"/>
        </a:p>
      </dgm:t>
    </dgm:pt>
    <dgm:pt modelId="{62523465-F8CA-4DC1-824F-E3B145BD8C4B}">
      <dgm:prSet phldrT="[Text]" custT="1"/>
      <dgm:spPr/>
      <dgm:t>
        <a:bodyPr/>
        <a:lstStyle/>
        <a:p>
          <a:r>
            <a:rPr lang="es-CR" sz="2400" b="1" dirty="0" smtClean="0"/>
            <a:t>Diseño de agenda de competitividad regional </a:t>
          </a:r>
          <a:endParaRPr lang="es-CR" sz="2400" b="1" dirty="0"/>
        </a:p>
      </dgm:t>
    </dgm:pt>
    <dgm:pt modelId="{13A74C5F-5631-413B-BEBD-003387EE714B}" type="parTrans" cxnId="{9CE93A3A-AFD0-4750-9E38-7894EC7272A8}">
      <dgm:prSet/>
      <dgm:spPr/>
      <dgm:t>
        <a:bodyPr/>
        <a:lstStyle/>
        <a:p>
          <a:endParaRPr lang="es-CR"/>
        </a:p>
      </dgm:t>
    </dgm:pt>
    <dgm:pt modelId="{F502268A-74D7-460E-9DA9-74C49063C5F1}" type="sibTrans" cxnId="{9CE93A3A-AFD0-4750-9E38-7894EC7272A8}">
      <dgm:prSet/>
      <dgm:spPr/>
      <dgm:t>
        <a:bodyPr/>
        <a:lstStyle/>
        <a:p>
          <a:endParaRPr lang="es-CR"/>
        </a:p>
      </dgm:t>
    </dgm:pt>
    <dgm:pt modelId="{62BFDA92-2230-44A1-81C5-D5F3DB0A60D4}">
      <dgm:prSet custT="1"/>
      <dgm:spPr/>
      <dgm:t>
        <a:bodyPr/>
        <a:lstStyle/>
        <a:p>
          <a:r>
            <a:rPr lang="es-CR" sz="1600" dirty="0" smtClean="0"/>
            <a:t>Información recogida de los talleres sectoriales y sobre los problemas y opciones de mejora que soportan la Agenda de Competitividad</a:t>
          </a:r>
          <a:endParaRPr lang="es-CR" sz="1600" dirty="0"/>
        </a:p>
      </dgm:t>
    </dgm:pt>
    <dgm:pt modelId="{A7F61E37-2521-4A03-9F95-21B19941E37F}" type="parTrans" cxnId="{3F0025D4-45BE-4181-BAAD-33EA9121F2C5}">
      <dgm:prSet/>
      <dgm:spPr/>
      <dgm:t>
        <a:bodyPr/>
        <a:lstStyle/>
        <a:p>
          <a:endParaRPr lang="es-CR"/>
        </a:p>
      </dgm:t>
    </dgm:pt>
    <dgm:pt modelId="{7C134E15-5E80-4E6F-A4F3-BD550AF49C80}" type="sibTrans" cxnId="{3F0025D4-45BE-4181-BAAD-33EA9121F2C5}">
      <dgm:prSet/>
      <dgm:spPr/>
      <dgm:t>
        <a:bodyPr/>
        <a:lstStyle/>
        <a:p>
          <a:endParaRPr lang="es-CR"/>
        </a:p>
      </dgm:t>
    </dgm:pt>
    <dgm:pt modelId="{3D059993-AE94-4290-8560-49FD10AA9EB8}">
      <dgm:prSet custT="1"/>
      <dgm:spPr/>
      <dgm:t>
        <a:bodyPr/>
        <a:lstStyle/>
        <a:p>
          <a:r>
            <a:rPr lang="es-CR" sz="1600" dirty="0" smtClean="0"/>
            <a:t>Identificación de un conjunto de proyectos estratégicos que de manera individual o colectiva son claves para el desarrollo; así como el análisis de la viabilidad (política, económica y social) de las acciones priorizadas</a:t>
          </a:r>
          <a:endParaRPr lang="es-CR" sz="1600" dirty="0"/>
        </a:p>
      </dgm:t>
    </dgm:pt>
    <dgm:pt modelId="{ABE551FD-D020-45EA-921A-5DF58F2389B7}" type="parTrans" cxnId="{77E73402-72AA-40EF-9D4D-3FA5358EA5A6}">
      <dgm:prSet/>
      <dgm:spPr/>
      <dgm:t>
        <a:bodyPr/>
        <a:lstStyle/>
        <a:p>
          <a:endParaRPr lang="es-CR"/>
        </a:p>
      </dgm:t>
    </dgm:pt>
    <dgm:pt modelId="{24AB6807-51D5-4D9B-B142-0E5738F172F2}" type="sibTrans" cxnId="{77E73402-72AA-40EF-9D4D-3FA5358EA5A6}">
      <dgm:prSet/>
      <dgm:spPr/>
      <dgm:t>
        <a:bodyPr/>
        <a:lstStyle/>
        <a:p>
          <a:endParaRPr lang="es-CR"/>
        </a:p>
      </dgm:t>
    </dgm:pt>
    <dgm:pt modelId="{B89949B1-E8C2-4CBC-9B92-C2310E328FA8}">
      <dgm:prSet custT="1"/>
      <dgm:spPr/>
      <dgm:t>
        <a:bodyPr/>
        <a:lstStyle/>
        <a:p>
          <a:r>
            <a:rPr lang="es-CR" sz="1600" dirty="0" smtClean="0"/>
            <a:t>Caracterización de contexto económico, social y cultural de la región Huetar Norte, así como identificación de las actividades económicas generadoras claves del territorio</a:t>
          </a:r>
          <a:endParaRPr lang="es-CR" sz="1600" dirty="0"/>
        </a:p>
      </dgm:t>
    </dgm:pt>
    <dgm:pt modelId="{78AA9997-3D8F-406A-BC7F-D5EBF9C5E2B1}" type="parTrans" cxnId="{0308E8D1-EC36-4785-994E-02AA8F0328EE}">
      <dgm:prSet/>
      <dgm:spPr/>
      <dgm:t>
        <a:bodyPr/>
        <a:lstStyle/>
        <a:p>
          <a:endParaRPr lang="es-CR"/>
        </a:p>
      </dgm:t>
    </dgm:pt>
    <dgm:pt modelId="{A52746B9-7840-4417-BEB0-14C36BE23C77}" type="sibTrans" cxnId="{0308E8D1-EC36-4785-994E-02AA8F0328EE}">
      <dgm:prSet/>
      <dgm:spPr/>
      <dgm:t>
        <a:bodyPr/>
        <a:lstStyle/>
        <a:p>
          <a:endParaRPr lang="es-CR"/>
        </a:p>
      </dgm:t>
    </dgm:pt>
    <dgm:pt modelId="{3330AD7D-993F-486B-882A-1BB7980BD1C6}" type="pres">
      <dgm:prSet presAssocID="{AA0764CE-9BCD-4464-9DC2-4BDE347DC9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826A683-D438-4B4C-9827-7812C272AFAD}" type="pres">
      <dgm:prSet presAssocID="{62523465-F8CA-4DC1-824F-E3B145BD8C4B}" presName="boxAndChildren" presStyleCnt="0"/>
      <dgm:spPr/>
    </dgm:pt>
    <dgm:pt modelId="{12D6E794-0319-4F7E-9283-A35DD862792C}" type="pres">
      <dgm:prSet presAssocID="{62523465-F8CA-4DC1-824F-E3B145BD8C4B}" presName="parentTextBox" presStyleLbl="node1" presStyleIdx="0" presStyleCnt="3"/>
      <dgm:spPr/>
      <dgm:t>
        <a:bodyPr/>
        <a:lstStyle/>
        <a:p>
          <a:endParaRPr lang="es-CR"/>
        </a:p>
      </dgm:t>
    </dgm:pt>
    <dgm:pt modelId="{7547DBDB-B2A9-4DC0-B774-E0656984DFBE}" type="pres">
      <dgm:prSet presAssocID="{62523465-F8CA-4DC1-824F-E3B145BD8C4B}" presName="entireBox" presStyleLbl="node1" presStyleIdx="0" presStyleCnt="3"/>
      <dgm:spPr/>
      <dgm:t>
        <a:bodyPr/>
        <a:lstStyle/>
        <a:p>
          <a:endParaRPr lang="es-CR"/>
        </a:p>
      </dgm:t>
    </dgm:pt>
    <dgm:pt modelId="{45B3557F-CFB8-457A-9BA7-67F501440B5E}" type="pres">
      <dgm:prSet presAssocID="{62523465-F8CA-4DC1-824F-E3B145BD8C4B}" presName="descendantBox" presStyleCnt="0"/>
      <dgm:spPr/>
    </dgm:pt>
    <dgm:pt modelId="{7E425C73-0B5B-40F8-BB62-51AC31E06915}" type="pres">
      <dgm:prSet presAssocID="{3D059993-AE94-4290-8560-49FD10AA9EB8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0840156-02A0-4A80-8323-68CD13F044A4}" type="pres">
      <dgm:prSet presAssocID="{31EE7CAF-E400-4505-A073-F07D03092779}" presName="sp" presStyleCnt="0"/>
      <dgm:spPr/>
    </dgm:pt>
    <dgm:pt modelId="{211BD529-4130-4850-ACFC-E3AFCD467647}" type="pres">
      <dgm:prSet presAssocID="{25082355-B475-44EA-B8BE-2684DF962561}" presName="arrowAndChildren" presStyleCnt="0"/>
      <dgm:spPr/>
    </dgm:pt>
    <dgm:pt modelId="{A9DBDC4D-E54C-4839-A9C9-999F20E67EE2}" type="pres">
      <dgm:prSet presAssocID="{25082355-B475-44EA-B8BE-2684DF962561}" presName="parentTextArrow" presStyleLbl="node1" presStyleIdx="0" presStyleCnt="3"/>
      <dgm:spPr/>
      <dgm:t>
        <a:bodyPr/>
        <a:lstStyle/>
        <a:p>
          <a:endParaRPr lang="es-CR"/>
        </a:p>
      </dgm:t>
    </dgm:pt>
    <dgm:pt modelId="{BAA7B115-A006-439B-993C-24CADFF4A78A}" type="pres">
      <dgm:prSet presAssocID="{25082355-B475-44EA-B8BE-2684DF962561}" presName="arrow" presStyleLbl="node1" presStyleIdx="1" presStyleCnt="3"/>
      <dgm:spPr/>
      <dgm:t>
        <a:bodyPr/>
        <a:lstStyle/>
        <a:p>
          <a:endParaRPr lang="es-CR"/>
        </a:p>
      </dgm:t>
    </dgm:pt>
    <dgm:pt modelId="{2C548766-2ADA-490E-9106-0752F634447D}" type="pres">
      <dgm:prSet presAssocID="{25082355-B475-44EA-B8BE-2684DF962561}" presName="descendantArrow" presStyleCnt="0"/>
      <dgm:spPr/>
    </dgm:pt>
    <dgm:pt modelId="{BA23A518-8CC5-406C-9CBA-778DA3C3264B}" type="pres">
      <dgm:prSet presAssocID="{62BFDA92-2230-44A1-81C5-D5F3DB0A60D4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341C60E-9F7D-40C1-BFBC-01FFD994F2A0}" type="pres">
      <dgm:prSet presAssocID="{EF7BF757-241C-475B-A106-70A33CEA00F6}" presName="sp" presStyleCnt="0"/>
      <dgm:spPr/>
    </dgm:pt>
    <dgm:pt modelId="{3B67A6CA-B1EF-4DCB-B630-CBE7A6299FB2}" type="pres">
      <dgm:prSet presAssocID="{0AA6F70C-D88C-4B9C-8727-181432223BAA}" presName="arrowAndChildren" presStyleCnt="0"/>
      <dgm:spPr/>
    </dgm:pt>
    <dgm:pt modelId="{6F5ACFFC-D298-45E3-BCBF-A351AB7A2F50}" type="pres">
      <dgm:prSet presAssocID="{0AA6F70C-D88C-4B9C-8727-181432223BAA}" presName="parentTextArrow" presStyleLbl="node1" presStyleIdx="1" presStyleCnt="3"/>
      <dgm:spPr/>
      <dgm:t>
        <a:bodyPr/>
        <a:lstStyle/>
        <a:p>
          <a:endParaRPr lang="es-CR"/>
        </a:p>
      </dgm:t>
    </dgm:pt>
    <dgm:pt modelId="{A7DF491E-3EE0-4FCC-87DB-D33C0FCCB7CD}" type="pres">
      <dgm:prSet presAssocID="{0AA6F70C-D88C-4B9C-8727-181432223BAA}" presName="arrow" presStyleLbl="node1" presStyleIdx="2" presStyleCnt="3"/>
      <dgm:spPr/>
      <dgm:t>
        <a:bodyPr/>
        <a:lstStyle/>
        <a:p>
          <a:endParaRPr lang="es-CR"/>
        </a:p>
      </dgm:t>
    </dgm:pt>
    <dgm:pt modelId="{FA7AB207-4EAD-4220-A056-5970E54D9E0D}" type="pres">
      <dgm:prSet presAssocID="{0AA6F70C-D88C-4B9C-8727-181432223BAA}" presName="descendantArrow" presStyleCnt="0"/>
      <dgm:spPr/>
    </dgm:pt>
    <dgm:pt modelId="{6004E46C-9322-4987-8E87-556ABA543CAF}" type="pres">
      <dgm:prSet presAssocID="{B89949B1-E8C2-4CBC-9B92-C2310E328FA8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B2C7153-719C-4F47-AF23-A2C190F7CB3B}" type="presOf" srcId="{0AA6F70C-D88C-4B9C-8727-181432223BAA}" destId="{A7DF491E-3EE0-4FCC-87DB-D33C0FCCB7CD}" srcOrd="1" destOrd="0" presId="urn:microsoft.com/office/officeart/2005/8/layout/process4"/>
    <dgm:cxn modelId="{EE32F0D3-A18D-4726-A982-0FCE623FD446}" type="presOf" srcId="{B89949B1-E8C2-4CBC-9B92-C2310E328FA8}" destId="{6004E46C-9322-4987-8E87-556ABA543CAF}" srcOrd="0" destOrd="0" presId="urn:microsoft.com/office/officeart/2005/8/layout/process4"/>
    <dgm:cxn modelId="{CCE34C41-5D93-4488-9416-3E30363BA8CA}" type="presOf" srcId="{62BFDA92-2230-44A1-81C5-D5F3DB0A60D4}" destId="{BA23A518-8CC5-406C-9CBA-778DA3C3264B}" srcOrd="0" destOrd="0" presId="urn:microsoft.com/office/officeart/2005/8/layout/process4"/>
    <dgm:cxn modelId="{0F82E745-699C-4A0A-B3A7-9A1B9034D087}" type="presOf" srcId="{62523465-F8CA-4DC1-824F-E3B145BD8C4B}" destId="{12D6E794-0319-4F7E-9283-A35DD862792C}" srcOrd="0" destOrd="0" presId="urn:microsoft.com/office/officeart/2005/8/layout/process4"/>
    <dgm:cxn modelId="{DB4ADB36-C85A-4B65-AF60-459D7FE817FE}" type="presOf" srcId="{0AA6F70C-D88C-4B9C-8727-181432223BAA}" destId="{6F5ACFFC-D298-45E3-BCBF-A351AB7A2F50}" srcOrd="0" destOrd="0" presId="urn:microsoft.com/office/officeart/2005/8/layout/process4"/>
    <dgm:cxn modelId="{0308E8D1-EC36-4785-994E-02AA8F0328EE}" srcId="{0AA6F70C-D88C-4B9C-8727-181432223BAA}" destId="{B89949B1-E8C2-4CBC-9B92-C2310E328FA8}" srcOrd="0" destOrd="0" parTransId="{78AA9997-3D8F-406A-BC7F-D5EBF9C5E2B1}" sibTransId="{A52746B9-7840-4417-BEB0-14C36BE23C77}"/>
    <dgm:cxn modelId="{9CBECD06-AA06-417C-9B21-4C05586C0DC1}" type="presOf" srcId="{25082355-B475-44EA-B8BE-2684DF962561}" destId="{A9DBDC4D-E54C-4839-A9C9-999F20E67EE2}" srcOrd="0" destOrd="0" presId="urn:microsoft.com/office/officeart/2005/8/layout/process4"/>
    <dgm:cxn modelId="{9CE93A3A-AFD0-4750-9E38-7894EC7272A8}" srcId="{AA0764CE-9BCD-4464-9DC2-4BDE347DC93F}" destId="{62523465-F8CA-4DC1-824F-E3B145BD8C4B}" srcOrd="2" destOrd="0" parTransId="{13A74C5F-5631-413B-BEBD-003387EE714B}" sibTransId="{F502268A-74D7-460E-9DA9-74C49063C5F1}"/>
    <dgm:cxn modelId="{79CE97CF-F6EC-4F0B-871B-7B53621CA68F}" type="presOf" srcId="{AA0764CE-9BCD-4464-9DC2-4BDE347DC93F}" destId="{3330AD7D-993F-486B-882A-1BB7980BD1C6}" srcOrd="0" destOrd="0" presId="urn:microsoft.com/office/officeart/2005/8/layout/process4"/>
    <dgm:cxn modelId="{3F0025D4-45BE-4181-BAAD-33EA9121F2C5}" srcId="{25082355-B475-44EA-B8BE-2684DF962561}" destId="{62BFDA92-2230-44A1-81C5-D5F3DB0A60D4}" srcOrd="0" destOrd="0" parTransId="{A7F61E37-2521-4A03-9F95-21B19941E37F}" sibTransId="{7C134E15-5E80-4E6F-A4F3-BD550AF49C80}"/>
    <dgm:cxn modelId="{1B4FD380-E74D-44FE-BFA2-9C3585006359}" srcId="{AA0764CE-9BCD-4464-9DC2-4BDE347DC93F}" destId="{25082355-B475-44EA-B8BE-2684DF962561}" srcOrd="1" destOrd="0" parTransId="{226D2A78-F14F-486A-87B0-95A769753B45}" sibTransId="{31EE7CAF-E400-4505-A073-F07D03092779}"/>
    <dgm:cxn modelId="{C2F42BFE-0B6B-416D-9094-5DDFA76084EF}" srcId="{AA0764CE-9BCD-4464-9DC2-4BDE347DC93F}" destId="{0AA6F70C-D88C-4B9C-8727-181432223BAA}" srcOrd="0" destOrd="0" parTransId="{1D3C6681-7E03-4DB6-9937-9233EDA2D0DB}" sibTransId="{EF7BF757-241C-475B-A106-70A33CEA00F6}"/>
    <dgm:cxn modelId="{ADEBFBA4-49E8-4A4A-9E7D-4BB5ED49E803}" type="presOf" srcId="{25082355-B475-44EA-B8BE-2684DF962561}" destId="{BAA7B115-A006-439B-993C-24CADFF4A78A}" srcOrd="1" destOrd="0" presId="urn:microsoft.com/office/officeart/2005/8/layout/process4"/>
    <dgm:cxn modelId="{EF2B52B6-8B7C-4275-BE9C-97679DF25B0D}" type="presOf" srcId="{3D059993-AE94-4290-8560-49FD10AA9EB8}" destId="{7E425C73-0B5B-40F8-BB62-51AC31E06915}" srcOrd="0" destOrd="0" presId="urn:microsoft.com/office/officeart/2005/8/layout/process4"/>
    <dgm:cxn modelId="{77E73402-72AA-40EF-9D4D-3FA5358EA5A6}" srcId="{62523465-F8CA-4DC1-824F-E3B145BD8C4B}" destId="{3D059993-AE94-4290-8560-49FD10AA9EB8}" srcOrd="0" destOrd="0" parTransId="{ABE551FD-D020-45EA-921A-5DF58F2389B7}" sibTransId="{24AB6807-51D5-4D9B-B142-0E5738F172F2}"/>
    <dgm:cxn modelId="{CC782A4A-CD96-4306-A232-0AA627106706}" type="presOf" srcId="{62523465-F8CA-4DC1-824F-E3B145BD8C4B}" destId="{7547DBDB-B2A9-4DC0-B774-E0656984DFBE}" srcOrd="1" destOrd="0" presId="urn:microsoft.com/office/officeart/2005/8/layout/process4"/>
    <dgm:cxn modelId="{06985CEE-68B9-4A0A-9D09-054A6C569E7C}" type="presParOf" srcId="{3330AD7D-993F-486B-882A-1BB7980BD1C6}" destId="{3826A683-D438-4B4C-9827-7812C272AFAD}" srcOrd="0" destOrd="0" presId="urn:microsoft.com/office/officeart/2005/8/layout/process4"/>
    <dgm:cxn modelId="{89D5C918-AD9B-4A36-8110-79B8C3A3E8F4}" type="presParOf" srcId="{3826A683-D438-4B4C-9827-7812C272AFAD}" destId="{12D6E794-0319-4F7E-9283-A35DD862792C}" srcOrd="0" destOrd="0" presId="urn:microsoft.com/office/officeart/2005/8/layout/process4"/>
    <dgm:cxn modelId="{71DC495E-6B0E-4AE5-A0ED-EBD718CB0933}" type="presParOf" srcId="{3826A683-D438-4B4C-9827-7812C272AFAD}" destId="{7547DBDB-B2A9-4DC0-B774-E0656984DFBE}" srcOrd="1" destOrd="0" presId="urn:microsoft.com/office/officeart/2005/8/layout/process4"/>
    <dgm:cxn modelId="{03BBD06E-735D-4BFD-8F79-16BD66DEFD68}" type="presParOf" srcId="{3826A683-D438-4B4C-9827-7812C272AFAD}" destId="{45B3557F-CFB8-457A-9BA7-67F501440B5E}" srcOrd="2" destOrd="0" presId="urn:microsoft.com/office/officeart/2005/8/layout/process4"/>
    <dgm:cxn modelId="{61753A35-342B-48BD-B602-964DAF518117}" type="presParOf" srcId="{45B3557F-CFB8-457A-9BA7-67F501440B5E}" destId="{7E425C73-0B5B-40F8-BB62-51AC31E06915}" srcOrd="0" destOrd="0" presId="urn:microsoft.com/office/officeart/2005/8/layout/process4"/>
    <dgm:cxn modelId="{EFE7F1BE-A075-4380-8245-AD2D970A4C91}" type="presParOf" srcId="{3330AD7D-993F-486B-882A-1BB7980BD1C6}" destId="{C0840156-02A0-4A80-8323-68CD13F044A4}" srcOrd="1" destOrd="0" presId="urn:microsoft.com/office/officeart/2005/8/layout/process4"/>
    <dgm:cxn modelId="{3D1DAEAA-233A-44FE-A53B-50B07B77B80C}" type="presParOf" srcId="{3330AD7D-993F-486B-882A-1BB7980BD1C6}" destId="{211BD529-4130-4850-ACFC-E3AFCD467647}" srcOrd="2" destOrd="0" presId="urn:microsoft.com/office/officeart/2005/8/layout/process4"/>
    <dgm:cxn modelId="{D547F533-3C2B-4D46-88F3-9ED92CDC40F1}" type="presParOf" srcId="{211BD529-4130-4850-ACFC-E3AFCD467647}" destId="{A9DBDC4D-E54C-4839-A9C9-999F20E67EE2}" srcOrd="0" destOrd="0" presId="urn:microsoft.com/office/officeart/2005/8/layout/process4"/>
    <dgm:cxn modelId="{C0AA4B41-4AD0-4D98-B88B-1C20D0D51006}" type="presParOf" srcId="{211BD529-4130-4850-ACFC-E3AFCD467647}" destId="{BAA7B115-A006-439B-993C-24CADFF4A78A}" srcOrd="1" destOrd="0" presId="urn:microsoft.com/office/officeart/2005/8/layout/process4"/>
    <dgm:cxn modelId="{D65A9B5D-18BB-4E15-A931-0898E4630990}" type="presParOf" srcId="{211BD529-4130-4850-ACFC-E3AFCD467647}" destId="{2C548766-2ADA-490E-9106-0752F634447D}" srcOrd="2" destOrd="0" presId="urn:microsoft.com/office/officeart/2005/8/layout/process4"/>
    <dgm:cxn modelId="{B0F83AA1-BC20-4806-AE4A-86AF862490D3}" type="presParOf" srcId="{2C548766-2ADA-490E-9106-0752F634447D}" destId="{BA23A518-8CC5-406C-9CBA-778DA3C3264B}" srcOrd="0" destOrd="0" presId="urn:microsoft.com/office/officeart/2005/8/layout/process4"/>
    <dgm:cxn modelId="{0F84B7CC-2CE4-471D-8CC7-D709A5F45C1A}" type="presParOf" srcId="{3330AD7D-993F-486B-882A-1BB7980BD1C6}" destId="{E341C60E-9F7D-40C1-BFBC-01FFD994F2A0}" srcOrd="3" destOrd="0" presId="urn:microsoft.com/office/officeart/2005/8/layout/process4"/>
    <dgm:cxn modelId="{4127226E-03D3-4B5F-A82D-3C7F0BD11293}" type="presParOf" srcId="{3330AD7D-993F-486B-882A-1BB7980BD1C6}" destId="{3B67A6CA-B1EF-4DCB-B630-CBE7A6299FB2}" srcOrd="4" destOrd="0" presId="urn:microsoft.com/office/officeart/2005/8/layout/process4"/>
    <dgm:cxn modelId="{A0786D95-E214-4D27-BFB2-51C90E70AB3A}" type="presParOf" srcId="{3B67A6CA-B1EF-4DCB-B630-CBE7A6299FB2}" destId="{6F5ACFFC-D298-45E3-BCBF-A351AB7A2F50}" srcOrd="0" destOrd="0" presId="urn:microsoft.com/office/officeart/2005/8/layout/process4"/>
    <dgm:cxn modelId="{CE0D74D9-C69B-4310-BF12-5C91DE8D0D70}" type="presParOf" srcId="{3B67A6CA-B1EF-4DCB-B630-CBE7A6299FB2}" destId="{A7DF491E-3EE0-4FCC-87DB-D33C0FCCB7CD}" srcOrd="1" destOrd="0" presId="urn:microsoft.com/office/officeart/2005/8/layout/process4"/>
    <dgm:cxn modelId="{87BEF3C2-2DF8-409F-955F-50CADFC9B211}" type="presParOf" srcId="{3B67A6CA-B1EF-4DCB-B630-CBE7A6299FB2}" destId="{FA7AB207-4EAD-4220-A056-5970E54D9E0D}" srcOrd="2" destOrd="0" presId="urn:microsoft.com/office/officeart/2005/8/layout/process4"/>
    <dgm:cxn modelId="{152C89EA-49A3-462D-9457-E047A1F2B004}" type="presParOf" srcId="{FA7AB207-4EAD-4220-A056-5970E54D9E0D}" destId="{6004E46C-9322-4987-8E87-556ABA543C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7DBDB-B2A9-4DC0-B774-E0656984DFBE}">
      <dsp:nvSpPr>
        <dsp:cNvPr id="0" name=""/>
        <dsp:cNvSpPr/>
      </dsp:nvSpPr>
      <dsp:spPr>
        <a:xfrm>
          <a:off x="0" y="3599008"/>
          <a:ext cx="8229600" cy="11812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b="1" kern="1200" dirty="0" smtClean="0"/>
            <a:t>Diseño de agenda de competitividad regional </a:t>
          </a:r>
          <a:endParaRPr lang="es-CR" sz="2400" b="1" kern="1200" dirty="0"/>
        </a:p>
      </dsp:txBody>
      <dsp:txXfrm>
        <a:off x="0" y="3599008"/>
        <a:ext cx="8229600" cy="637888"/>
      </dsp:txXfrm>
    </dsp:sp>
    <dsp:sp modelId="{7E425C73-0B5B-40F8-BB62-51AC31E06915}">
      <dsp:nvSpPr>
        <dsp:cNvPr id="0" name=""/>
        <dsp:cNvSpPr/>
      </dsp:nvSpPr>
      <dsp:spPr>
        <a:xfrm>
          <a:off x="0" y="4213270"/>
          <a:ext cx="8229600" cy="54338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Identificación de un conjunto de proyectos estratégicos que de manera individual o colectiva son claves para el desarrollo; así como el análisis de la viabilidad (política, económica y social) de las acciones priorizadas</a:t>
          </a:r>
          <a:endParaRPr lang="es-CR" sz="1600" kern="1200" dirty="0"/>
        </a:p>
      </dsp:txBody>
      <dsp:txXfrm>
        <a:off x="0" y="4213270"/>
        <a:ext cx="8229600" cy="543386"/>
      </dsp:txXfrm>
    </dsp:sp>
    <dsp:sp modelId="{BAA7B115-A006-439B-993C-24CADFF4A78A}">
      <dsp:nvSpPr>
        <dsp:cNvPr id="0" name=""/>
        <dsp:cNvSpPr/>
      </dsp:nvSpPr>
      <dsp:spPr>
        <a:xfrm rot="10800000">
          <a:off x="0" y="1799926"/>
          <a:ext cx="8229600" cy="1816800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b="1" kern="1200" dirty="0" smtClean="0"/>
            <a:t>Validación de la problemática y propuestas</a:t>
          </a:r>
          <a:endParaRPr lang="es-CR" sz="2400" b="1" kern="1200" dirty="0"/>
        </a:p>
      </dsp:txBody>
      <dsp:txXfrm rot="-10800000">
        <a:off x="0" y="1799926"/>
        <a:ext cx="8229600" cy="637697"/>
      </dsp:txXfrm>
    </dsp:sp>
    <dsp:sp modelId="{BA23A518-8CC5-406C-9CBA-778DA3C3264B}">
      <dsp:nvSpPr>
        <dsp:cNvPr id="0" name=""/>
        <dsp:cNvSpPr/>
      </dsp:nvSpPr>
      <dsp:spPr>
        <a:xfrm>
          <a:off x="0" y="2437623"/>
          <a:ext cx="8229600" cy="54322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Información recogida de los talleres sectoriales y sobre los problemas y opciones de mejora que soportan la Agenda de Competitividad</a:t>
          </a:r>
          <a:endParaRPr lang="es-CR" sz="1600" kern="1200" dirty="0"/>
        </a:p>
      </dsp:txBody>
      <dsp:txXfrm>
        <a:off x="0" y="2437623"/>
        <a:ext cx="8229600" cy="543223"/>
      </dsp:txXfrm>
    </dsp:sp>
    <dsp:sp modelId="{A7DF491E-3EE0-4FCC-87DB-D33C0FCCB7CD}">
      <dsp:nvSpPr>
        <dsp:cNvPr id="0" name=""/>
        <dsp:cNvSpPr/>
      </dsp:nvSpPr>
      <dsp:spPr>
        <a:xfrm rot="10800000">
          <a:off x="0" y="845"/>
          <a:ext cx="8229600" cy="1816800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b="1" kern="1200" dirty="0" smtClean="0"/>
            <a:t>Caracterización socio-productiva </a:t>
          </a:r>
          <a:endParaRPr lang="es-CR" sz="2400" b="1" kern="1200" dirty="0"/>
        </a:p>
      </dsp:txBody>
      <dsp:txXfrm rot="-10800000">
        <a:off x="0" y="845"/>
        <a:ext cx="8229600" cy="637697"/>
      </dsp:txXfrm>
    </dsp:sp>
    <dsp:sp modelId="{6004E46C-9322-4987-8E87-556ABA543CAF}">
      <dsp:nvSpPr>
        <dsp:cNvPr id="0" name=""/>
        <dsp:cNvSpPr/>
      </dsp:nvSpPr>
      <dsp:spPr>
        <a:xfrm>
          <a:off x="0" y="638542"/>
          <a:ext cx="8229600" cy="54322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Caracterización de contexto económico, social y cultural de la región Huetar Norte, así como identificación de las actividades económicas generadoras claves del territorio</a:t>
          </a:r>
          <a:endParaRPr lang="es-CR" sz="1600" kern="1200" dirty="0"/>
        </a:p>
      </dsp:txBody>
      <dsp:txXfrm>
        <a:off x="0" y="638542"/>
        <a:ext cx="8229600" cy="543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392C-DB14-4B7B-BCDD-0B6EE0D3B134}" type="datetimeFigureOut">
              <a:rPr lang="es-CR" smtClean="0"/>
              <a:pPr/>
              <a:t>19/03/2014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7E2BB-3B15-46FE-9145-46AD9152BBCD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60280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BB784-F2CF-475B-A139-25504191F6FF}" type="datetimeFigureOut">
              <a:rPr lang="es-CR" smtClean="0"/>
              <a:pPr/>
              <a:t>19/03/2014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63035-9FB5-42E7-AE3B-F4E4421FABC9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9607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Porque producción y comercialización vienen separadas?</a:t>
            </a:r>
          </a:p>
          <a:p>
            <a:r>
              <a:rPr lang="es-CR" dirty="0" smtClean="0"/>
              <a:t>Tradicionalmente los mismos productores no se autodefinen como empresarios</a:t>
            </a:r>
            <a:r>
              <a:rPr lang="es-CR" baseline="0" dirty="0" smtClean="0"/>
              <a:t>. </a:t>
            </a:r>
          </a:p>
          <a:p>
            <a:r>
              <a:rPr lang="es-CR" baseline="0" dirty="0" smtClean="0"/>
              <a:t>El empresario produce y comercializa.</a:t>
            </a:r>
          </a:p>
          <a:p>
            <a:r>
              <a:rPr lang="es-CR" baseline="0" dirty="0" smtClean="0"/>
              <a:t>Por lo tanto, deben dar pasos firmes para pasar de productores a empresarios </a:t>
            </a:r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63035-9FB5-42E7-AE3B-F4E4421FABC9}" type="slidenum">
              <a:rPr lang="es-CR" smtClean="0"/>
              <a:pPr/>
              <a:t>9</a:t>
            </a:fld>
            <a:endParaRPr lang="es-C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C152BA3-D6D8-4D16-B678-2A5A09BEBC83}" type="datetime1">
              <a:rPr lang="es-CR" smtClean="0"/>
              <a:t>19/03/2014</a:t>
            </a:fld>
            <a:endParaRPr lang="es-C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B440B-79BE-4E66-BC09-1721FD1E37C1}" type="datetime1">
              <a:rPr lang="es-CR" smtClean="0"/>
              <a:t>19/03/2014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FD3F18D-C15B-4574-925D-3DC7CC6C1C03}" type="datetime1">
              <a:rPr lang="es-CR" smtClean="0"/>
              <a:t>19/03/2014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3F59-02BA-474B-B840-204C992D193E}" type="datetime1">
              <a:rPr lang="es-CR" smtClean="0"/>
              <a:t>19/03/2014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3FE4-74F3-4BC0-A2CA-6ACD697D1717}" type="datetime1">
              <a:rPr lang="es-CR" smtClean="0"/>
              <a:t>19/03/2014</a:t>
            </a:fld>
            <a:endParaRPr lang="es-C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8372B5D-7380-40A0-861E-47E8A91D9640}" type="datetime1">
              <a:rPr lang="es-CR" smtClean="0"/>
              <a:t>19/03/2014</a:t>
            </a:fld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5FF4C6-C16E-4075-8895-7D916079D697}" type="datetime1">
              <a:rPr lang="es-CR" smtClean="0"/>
              <a:t>19/03/2014</a:t>
            </a:fld>
            <a:endParaRPr lang="es-C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0C3C-65DA-4F46-AD60-DDFD16D5D3A3}" type="datetime1">
              <a:rPr lang="es-CR" smtClean="0"/>
              <a:t>19/03/2014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74ECD-134D-4F37-87E5-6E40EADAEA92}" type="datetime1">
              <a:rPr lang="es-CR" smtClean="0"/>
              <a:t>19/03/2014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699-5BC0-41AD-83E0-2489A2A93FA6}" type="datetime1">
              <a:rPr lang="es-CR" smtClean="0"/>
              <a:t>19/03/2014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74B4CD0-ADFB-4E13-A782-58307F80ABF0}" type="datetime1">
              <a:rPr lang="es-CR" smtClean="0"/>
              <a:t>19/03/2014</a:t>
            </a:fld>
            <a:endParaRPr lang="es-C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C67180-38A1-4479-9C36-BC0866810C77}" type="datetime1">
              <a:rPr lang="es-CR" smtClean="0"/>
              <a:t>19/03/2014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1959139-7BED-497F-B7FF-25A51F9B8319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42" name="Picture 14" descr="https://encrypted-tbn2.gstatic.com/images?q=tbn:ANd9GcRG08UfKUjF3MAAhZiI9ft_lkVDgoLl9ohliSFzYSDjiHeAF-uI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4720" y="0"/>
            <a:ext cx="1939280" cy="1454462"/>
          </a:xfrm>
          <a:prstGeom prst="rect">
            <a:avLst/>
          </a:prstGeom>
          <a:noFill/>
        </p:spPr>
      </p:pic>
      <p:pic>
        <p:nvPicPr>
          <p:cNvPr id="22532" name="Picture 4" descr="https://encrypted-tbn0.gstatic.com/images?q=tbn:ANd9GcQWg194r4wsLACIObd6JTqVAXGcAJekjSLruIML70eReJ5mHrf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0"/>
            <a:ext cx="2412085" cy="1856175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Emilio Zevallos V.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8" y="6165304"/>
            <a:ext cx="2123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400" dirty="0" smtClean="0"/>
              <a:t>Febrero 2014</a:t>
            </a:r>
            <a:endParaRPr lang="es-CR" sz="2400" dirty="0"/>
          </a:p>
        </p:txBody>
      </p:sp>
      <p:pic>
        <p:nvPicPr>
          <p:cNvPr id="21" name="Picture 8" descr="http://2.bp.blogspot.com/-zux--X2tGcc/TxIoA3KBKxI/AAAAAAAAEVY/ttJjhCr7DAs/s1600/VOLCA%25CC%2581N+AREN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029745" cy="2272309"/>
          </a:xfrm>
          <a:prstGeom prst="rect">
            <a:avLst/>
          </a:prstGeom>
          <a:noFill/>
        </p:spPr>
      </p:pic>
      <p:pic>
        <p:nvPicPr>
          <p:cNvPr id="22" name="Picture 12" descr="https://encrypted-tbn1.gstatic.com/images?q=tbn:ANd9GcTk0AXYr37-T1inasuoHhuEOqGHaf_tYSvNwVNLYU1m57CMNi-Sl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2636912"/>
            <a:ext cx="3635896" cy="1800852"/>
          </a:xfrm>
          <a:prstGeom prst="rect">
            <a:avLst/>
          </a:prstGeom>
          <a:noFill/>
        </p:spPr>
      </p:pic>
      <p:pic>
        <p:nvPicPr>
          <p:cNvPr id="22530" name="Picture 2" descr="http://sphotos-e.ak.fbcdn.net/hphotos-ak-prn1/s320x320/525609_599120190113694_409947339_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27784" y="0"/>
            <a:ext cx="2483768" cy="220486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1504" y="4120480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s-C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de competitividad de la Región Huetar Norte </a:t>
            </a:r>
            <a:endParaRPr lang="es-C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534" name="Picture 6" descr="https://encrypted-tbn3.gstatic.com/images?q=tbn:ANd9GcSQhYE2-ZX1RtK6tTsepvtk4Q2aTbo-vi3Ddr_ZENuFMuDLMWS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27763" y="1196752"/>
            <a:ext cx="3216237" cy="1696592"/>
          </a:xfrm>
          <a:prstGeom prst="rect">
            <a:avLst/>
          </a:prstGeom>
          <a:noFill/>
        </p:spPr>
      </p:pic>
      <p:pic>
        <p:nvPicPr>
          <p:cNvPr id="32" name="Picture 18" descr="https://encrypted-tbn0.gstatic.com/images?q=tbn:ANd9GcTnhLYHzsEl-M3XPCt77eZvLKBgJ_T7E9XGI4Rwj1g5eh_MG43a9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1628800"/>
            <a:ext cx="2980165" cy="2232248"/>
          </a:xfrm>
          <a:prstGeom prst="rect">
            <a:avLst/>
          </a:prstGeom>
          <a:noFill/>
        </p:spPr>
      </p:pic>
      <p:sp>
        <p:nvSpPr>
          <p:cNvPr id="22536" name="AutoShape 8" descr="data:image/jpeg;base64,/9j/4AAQSkZJRgABAQAAAQABAAD/2wCEAAkGBhQPEBITExAREBUVGRYYFhYWFRUaGRQWGRQXFBcVEhQYHSYeGBklGxIXHzEgJScpLC0uFR4yNTAqNSYrLCkBCQoKDgwOGg8PGi4kHh8sLDQsKSksLCksKSwqKSwsLCksLCksLCwsLCwsLCksLCwpLCwsLCosLCwsKSwsLCwuKf/AABEIALEBHQMBIgACEQEDEQH/xAAcAAEAAgIDAQAAAAAAAAAAAAAABQYEBwECAwj/xAA+EAACAgEDAQYEBAMGBAcAAAABAgADEQQSITEFBhMiQVEHMmFxFCNCgTNSkRUWYqGx0SRygpIXQ1NjorLw/8QAGQEBAAMBAQAAAAAAAAAAAAAAAAIDBAEF/8QAJhEBAQEAAgICAQMFAQAAAAAAAAECAxEhMQQSQRMyUSJhcYGRUv/aAAwDAQACEQMRAD8A3jERAREQEREBERAREQEREBERAREQEREBERAREQEREBERAREQEREBERAREQEREBERAREQEREBETF1XadVRQWW11l2CpuYLuY9FXPVvp1gZUruq7+aSrU2aVrGF1bUKybTyb2VUK+4zYuT6bhLDmU/tf4Z06nV/imsdbBfReCAvHhIqeF9Ubw1Y+xUYgSuk766R667G1NVPiV+KEtsRHCfzMpbgT3fvXo1Ck63TAMpdSbq/Mg3ZZeeR5G5/wAJ9pUqPhGKqnrq191S2V1I5Fde4vUuxHSz5k8oAKg888jJnfS/COqup0XU2q7VGtbFVA1edQ+oLIRyMlypAI8vrAtn96NJ+UPxemzd/CHip+Z5tn5fPm83HHrOLe9OkRQ7azTqpCEMbUAIcMUIJP6gjEe+0+0oS/CO2jUaY0Xp4SvU9zPjcwr1b6sLXWKzt5bGRYM+o45yj8HFNRqOv1BGKkHkrA8Gpb0WtguN/GoPJzyoznpA2MrAgEEEHkEdCPcGczF7M0Q09FVIYsKkRAT1IRQuT9eJhdod6aKGCFi9jfLWg3M37dFHPViB9Yt6EvExND2pXeDsbkfMjcOh9nQ8qfXnqCCMgzLzAREQEREBERAREQEREBERAREQEREBERAREQEREBKx3475p2ZQ1jYLdFB/U5B2rx7n/LPtMfvx8Qq+zE+XxLG8qJ0BbBPnb0UYyT9OOTNb9v6O/tRqrNRbVhSWCVK4HPAJLOxzjPH16mU8vNji/dXZO1m7o97dXqkFt2p2s2CKxXWtWABlflNmDg+bdkZzjjErPbL6u/tNLLaz4VeVCsUdCCfOU9w21OWAPlHElqagihRwBxPQtmeRfm7suf5WfVM6Dtjw+K7Xo/w8PWf+hunU/KV+ucASw6TvS3/m17h/PSSw+7VnzL69C/T3wJRJ3ruZehIjj+bvPvyXLaGi7UrvGa7Fb3HRl9w6HzKeehAMy5q4dohiDYgYjGG6MuOhVxypHoQeJN6HvFYuAlosH8lxbI+guGW9f1BycdRyZ6HH8zj378IXNXaY+s1yUqWdgoAJJPoBySZWO1+/fg1M34a3cAT1TZgDJY25wFGPXDeykAkUfXX36zTW6rUNnZU1qU4IrRhUbBvQnzkEDlvbgL0l+ubGZ7dzi6TvavfK7XP4ekzXX63YHI/9kHg/8xBHsD1nbsrsRNP5hy55ZzyzH3ZjyT9/eRet70JpnKV1paqhOVtQFmdbGUIOhA8IhmyMZ+hnq/b7WVaZleujxrGrZzlhWUWwlQLAnnLV7fMBg568Tz+Xk5OT+0asZzn/ACs7Wh8Ftysvy2IcOnrgN7Z5KnKnHII4nfT3XBt41JsccbbPLWy/y7UHkbgefDHOeMeUUWvvZapdWNVo8VkrtTADBH06tmvkAf8AE5yGPQ9OJxR38fww34cMQqbm3hRv2IzkoFLbcOWG0McDp0ncb5c+nLMVs+nvEAQLqrKTwN2C9WffxVHlX6uE6jODxJgGUvT9oDwWsYB6/DLsMbgybCzAA43Arnj1zMbsrvjdbplelKrQwyubm3oreZFtynmKqQCQST9es2cXPNTvXhn3j61fSwHU4/8A2B/rOZrqjTW6kWHUu2pOGKUjCVhwCUKAEEMD0YuSDggggGXbsPVCyhDudiuUYvt3F6ya337TjO5D0l2OSb9IdM+IiTcIiICIiAiIgIiICIiAiIgIiICIiBqj4r9zHv8AzFzkcj6H/YjI/eUbur3jZW/DXeUjgZPT1AJ9R7GfReo04sUqRkGaf78/Cx3sNtJ2kfTORnOCOJRzcM5c9V2Xp7wJRKO3dTobBXqFLLnGf9j749DLtp7xYispyGGRPC5uDXFetLZe1eftyxfDG8AgstpdW2oW1KVoXAwc7CxAB5Anl/eS52Vdmz5CwCMGHnqzgEnKsrt1APp6GWl6w2MjOCCM+hByCPqCJ2j9TP8A5OkV3e7UfUo7OFGGABAIyCityCTggsQeT0krESrVlvcdeXa9jfg9T5hnYQNxGPN5cMSRgHdgnIxknPEnOyUzUwbBBJBzzkexHrK72rdlfADea7IYLguKir7ygPAJAIG7jrjkTJv7QeymtKfErO7NpZGQhMN5ULc7s7eQOBnkHE2ceLcRyc2OPu2rAmlp6CuocEYCKOG+YYx0OOfeep0qFNmxNnTbtXbj224xKr2hpLEC3VWkqgBesglhjJZkfOTxztOenGPWzaDUeIgPrO7xc/lbw82eWd5eg0qD9CcdPKvHTpx/hH/aPadLOz6myWqqPABLInAHTJI6DH7TInlr3RdNqTZ8gqs38A+XY2eGIB49CRIZ83pdfERC966iSDVZdp3G0uNNa9TZ2nHyEMpVs5xtx6yE+Helsro/MRkJVOG68DHIwPTEz+5GssbT+d95AQE8ddo3dPrJ/E0av1lxGTWrrzXauwqQRPfG5nsqsspu4I/McVMwxxZVymGxhm27vXORMeJHHJcXwj0sei7wMXC20GoHG2xXD15JwFc4VkJJGMrg5xnPEmhKHq9S1dSgDC2OitaWUJp8OrCywsfQjIGCCwAbAJl5quDKGVgwYAggggg8ggjgiepxbu891CvSJxmcFwMZIGeB9T9P6S1x2iIgIicZgcxEQEREBERAREQEREBOCuZzEDXfxH7h/jFzWME+3oeoIlA0/wAP+1K6cFkrVegUlif9No6+8+giIKiR1jOvcHzmtnaWmyGoa0D9Xlx/UkH/ACmR2J3w8VmS4Cplz1PH2/zm+tZ2aliFSo5mve0vgrRczPlwx9nYA+g4Hr/tM3J8Pj1PE6qU1URRq0s+V1b7Gc6u7w63fjyjPPoPU/U4yceuMSp95O4eo7MY2VWMQOQDnPrwCOvpwR+8kO7OsTWput/MtTHXhVH+FR6H1zknH7TBr4Vxe+/CPJzTGe09p6wTv8xYgAsx5wOQvAAAyScY6kzIJzKpoNXdUyFq9Qx8vjsfFYAlsMEr27cZPBTPE6p2pq7GUMtta/llyKuVw9O4r5cFSrv5ck+U8Cafo8q5tvdq4VEcg8gjBHuDwRPLQ6p9O6VuMgjyuGyH2gAlgeQ2DkjkcHmVl+2dThfI4x4Yf8lgS2bQ4QlSv6a+uBzwRmSXZF9upSxbRgqFZGKNXsuKuGQHPnRfKN3OQ5zmcuO51V/Bya4b3+F3VsgGc3aRb6raHzsuRkbBwcMpU4PocGQGi7x1o3hOdrcjaT5lxgcjrjkYPQgj3krrO0hV4eFexrGwqoFycKWJJdlUABT1I9Jkk1nT3ftnWe/wq/dVXouu07j5Hdc4AD7TgOoBOAy7TjPBJEtUrJ1TVX2am+lqPFsQLWDWzFyi1DzKdmW2ZyT95Lt27Sud9gqIALK/lZckDzD3yyjjPzD3lu5be4yJCJg39sIq1su67xf4YrAYv5SxIyQAABnJInT+36B81q1kbcq/lZS3RWB9fTHvxIfWiX02ras8GYFmjpp8Ioj1q1io6rZaFdCLG2ugbay5PQg4HA44mLR3k07qG8ZEyofaxAYKcYyoJ55HA9x7z319oeqhlIYG1CCPUFH5l3FdTUiOvVWGrx0A8DUVFAcpW6EDYWYlTaCSMBgFwuAEAIOciLo7Du1Dk6zUmzl2rVAoWhyfy7aW2hw6LwGPPLdNxElNF/DT7T2m/wC1ZfvWdoO12Nng217HIcqwKlLVQoCyc7h/FXKkcc8sBkybPiV66pLVC21pao6B1VsHBGRkcHBIz9ZF/wB3KyEW23U6la8eGLbnwm0AKw2bcuAvznLcnnkyf3iz9SJDtPvzWlj0012aq1Bllr2YXPRXd2ADHrjk45OARnH7B7R1b1G2+xQ6h2NIVAnGSE8QjdjHG76Zxjg42l7M02iJKhatxPUnkk5JJPJJJ6nmeWvGqvvZNN4XgqAlptDlbC6hii7cEAI6kkH9Y6YM59rb4c+1t8Lxprt6KwBAYBsHgjIzgj0PM9ZjdnVutaiwqWHXaWI+nLck/UzJli0iIgIiICIiAiIga479d/bdFrvBFyaeta6nGaVsa9nsZCAHsrGxdoyEJbzZxgHHTVfGJUFgFNW9NwKm4+Wwat9Mtb7UJQsqB+QB5h6czYl+jSwqXrRyvKllB2n3XPTpOjdnVHdmqs7uWyi+Y5zluOeQD+0DXel+MZfax0ipVtq3ObjlHt0luqAKBDlR4DjI56HHpOuh+M3jCsfh9PWWa0F7dUK6Sta1uPDsavJsYXDCEDGOfpsgaGsdK0HT9K+gKj09iR+86jsyraF8GraDkDYuAw6EDHB+sDWP/jmPCscaas7HrG7xm2Gt0dlfHh+JnNRBGzjIJxOz/GG3Tjbdp9Pa5u1S4r1CrsSm4ptfevFmCCM43Bc8ZxNl/wBlU/8AoVdd3yL83Pm6deTz9ZzZ2bU2d1VbZO45RTlsY3HI6/WBE97+zfH0zDbk44nz/o9S/ZmqcvWdrE9BxgscYOMAjHSfTxXMrvbvcqnVKcoAT9JHWftOqjrM1Oq132Z21VqRmtwfcdCPuJmXWBFLEgKvJJOAPuTITtb4SX0Oz6dymOg9P6jkSvp25qNLcaNS+6psbjgbiucHbn5fbofcTLrgs8xjvxr34XK2z8QorqYhiVLsP0VE8kNzhyM7euevAGR729gW1oPCsNm4gNnYr1qTy6k4V8DPGAckHnEzOx1oZC9AAVzuOCcZ+gJ8o+gwB7STmS8nVasfHzM9VB63uqt1dh8d/HKha7SFxWAzEYRcZO1ypOecKeMDGXpexK6234Zn6B3ZnYKM4VWckqvmPAwDnmSMSF3a0SdTqMXtLQ+PWU3bckZylbggejJYCpH+wkNpO5Ndbo4ttbZs2htpxtapsbsZ25oXy9Bk4ljicmrPQiz2CAlKpa9bUlijgKT5shgykYIIbp9B7TE03dFUvW83W2OrbssEyTnPmZVBIz0HQdBiT8Tv3orn9yq9oXxLNo5ClayN/hrUXIK5JKIBjPB5GDjEnqNN4VGmr3M+yytdznLNhHGWPqZnWWBVZmIVVBZiTgBQMkk+gABM5r0hsqrscgDepVB+nyty59Tg9BwPr6Tzu/ad/wAuWeKltF/DT7Ce0o2q71vpr7lNqPg4qUGo1oN9SAakZWyp/OfMz7D9MTpd8RLVoFxppUHaFQl8sRpq9RYNxKqP4u1epOPlOJ6HTH9avkSjanv5apYiupwjWcVs3Gz8SoS/IOG/4cP5fQn6Z7L3/YpaCKC4bZW1bNttAe+trKsk5C+Cjevz8+kdU+tWbtDuyuu1ey3caq6q3AVyoZ3ssBDhSCRiofTk+8tPZvZdemTw6q1rXJOFHUnkk+pP1Mg+7qsb1ZmbH4SgLuGSxLOzuberHJUEH78Z5s8unpok8ERE66REQEREBERAREQEREBERAREQEREDhlzKN30+G9WsRjsGevTkH3B9DL1OGHED5p0xv7M1q1GzKFuRzyNyjzemfN1HtNsZmvPi/oxVerIQbCTgdcjGW4HPt+5Emuze12OlorFim2z9YwwCLjc45wecJ16t/hM875czn+qp4lvhZb7wgyek6rrUIzuGJr/ALwaknVE6rYKgECIjhypG4eJtJDruJYh0G5QBnoZiVax769q22rsaosxtV/murq3KoTzZFuShYKDnjPTHnWNer/v8LLmxtFWzOZSF7fs0tpVrB4KcEsi7CfwxtCh18/iFsYGMEBvUTK03fG20qEopyW2EmxsbjZYgK7Q2V/Kz19cS28dQ7W2JT9P3weyxCtaZs8NFrNvyMXpBstULkK34kYPqE6cyy9ka3x6a7Cu0uMkZzg5IIB9RkSOsXPsZL17yiZIDE7xgHcgU5Uk9ASyjPXmTOsqCVIAAPMvT7GVjtIsA1g31kW11PaoDNVpzsex6wA2MkjJIJA5wNsj9R3p1Pg5VSUR0Aa4NYxLWXIbDauxWqUVjBxk71yfWczi63LPxUr+2rxWox0HP+f3nbH0Eow726g1hiFVlYZqrquZig0z2+JuJAetmwAvHpk5BxY+63ar6rT77FUMHdMqCFYK2FdQc9Rj1I9jPTsYLOknp9Mta7UUKMk4HuxLE/uST+84o0iV7tiBdzM5x6sxyx+5M9Z11FuyqyzG7YrNj3IHA/c4H7w496bT+LoA9ard2em1Wr27fUtubp0wftmekR2J2EKSbHZrbmBBdv0qW3eHUmcIvTpydoJJxO/bfby6Q6YMrN+IvShcY8rOrsGbPp5D/WXz00z0lIlVu+JGkpe1dRZ4BrtsrHDOGCeHlyUU7B+cnze8WfETTNZpkqsSwXOVYtvXwl3tUC6lcgtavhgNgE554nXVqiQ/d/vbpe0N34a7xdoUt5XUgNnawDgZB2sMj+UyYgIiICIiAiIgIiICIiAiIgIiICcP0M5nlqlJRgOuIHz78SiT2nVsO58+/QBgRx/zf6H2kzqhp6rGuOK2bDPzxkLycdFzgkn1JJP0xe2e4etbXi6pC4scKT18MkFfEK5GVC88HqPTM2L2H8LtNQd9w/GWcea4IwXByPDTG1efXGeBzPK+X8PfyeT31nrz/NX8fJMT+7UnbfeG0WVsKzVWTgM6EOQQTuRW5xhepxnI4xzLA/Zgq8PzHXW4311V1qlacnF1nXaBxgswGV4BPEvXeX4b1a+zc5IGc+U4I+x/c/1mTX3Sp7P0lq0K25gNzuxZ227toLHoo3HAGAMn3Jl2PgcXH1Mz1/1HXLrXutSd0O0Lj2g9VrBw24leoXgMoHAzgEDOJsVaVHRVH2AE1Z2D2mul7Rte3gZfJ9sqpEsuo+J2mX5Qzj3BGB+/SQ5uO3f9MRlW8Vj2Hp6D06f0nIGPpKzofiDpbf1Mv3HH9RxONR8RNKjEFicfb+n3lH6e/wCHVr0Op2agr/MqN6+hKkg9DwVzjphc9RM7tlmLDjgMnOec+fIx9tpz9fpK/wBx+9NGussKnB/SG/kX1UfVix/ZZld6b769Fbai/meLmtcjgZIHI65wX5APnAIGJPg47+rbZ6id/ZU9UfKJ2lA7j/EL8Qw09/lszgHpz/Kw9G/1l/m6zp51nRPSog5VlDKwwwIyCDwQQeonnOydREIy+7yGtHpLM4pfYrMxLMhRLF3k+oFgX/p/aO8PdyvXpWljWp4di2o1TlGV1DKCGH0cx2IwLarBJHjf0PgU5APsDkfTGPTAlpoalSt+GWkcOGN7mwOHZrSWbeaCxLY6k6Wvn7+89X+HWlNotxcDvNjgWELaTqTq1W1R8yraxYD9uRLRECD7u90KOzzmnf8Awq6fM2fJW1jL6dc2tz9pOREBERAREQEREBERAREQEREBERAREQOAo9pzEQE876Q6lT0M9IgVUfDbRmw2PRW7nGSyhunTGc4/aZ9vc/TMMeEo/YSbiBQtT8G9Ba2WpA5ByhKHj/lI95Kf+HWjRGFenqrJGMqig/uQMmYPfT4if2drtDpwtZW5gbyxINdbWLUjJz13MxOfRJH9mfFnc1FVlG+25nTNbAKrm25KVcMfLuFI5J9ScYEDXHefsduytWrVMV83QH1PPH3wcj6zbnZnalWto05Dq3iOAVyM7vDclce4wT+0oXaPeXSdoUo+spctiouyYUfmaa3U7q13FhhaivzdW6zt3b7x6XRNXbVoWqBS5mF5bcWB04rOmdyVUMNQclVySuOcDMevPaUvjpXu+1P4LtFGXy9Wz0+RlI/+x/rLd2R8V6rLCltbVD0JB/8Akp5GZde7w03aunTVHT43lhstVSyOjlD++VPP1nlr/hhpL33vWGPOOvrjPHr0i57V3MqHt+IWkCM4tzt9On9MzJ7E7wf2opXS7k9HtIyKRweMja1hB4HpkMQQMGW7M+G+i07bl09YYdDtGR9vaWLSaJKV2oioMk4AxknqT7n6zn0iM4469n6FaK1rQHC+pJZifVnY8sxPJJ5MyYiTWEREBERAREQEREBERAREQEREBERAREQEREBERAREQEREDD1PY9FpcvRVYXVVcsikuqncqtkcgE5APQzB1Xc3SOONNTU4BCW1oi2Vcls1WAZRgWJBHqSZNRAhND3L0dK0hdJQTSgrR3RWcIARjxGG79R/7jO9fc7RKhRdDpFU7sqKawDu27sjbjnYv/aPaTEQMfRaCuhBXVWlSDOERQqjJycKOOpzNf8AfvvlrNJqNUlAUpXRpX3HZ+S1mpetm2kZs3ABcZ46zZE6lB7CBq+r4vXW3NTXo6d51C01h78EZuen8+sAvWeFb5cYYj058R8Z7W8RfwtFJFgQPZqABT52rJ1SgF6/lBGQAd4H32sKhnO0Z98CceEOfKOevA5+8DTdHxb1Om0/iW7dQ5XTkK+1ASdIL7NjIgAYknhienlHpNx6e7eisOAwB/qM8/1nJqH8o/oJ3gIiICIiAiIgIiICIiAiIgIiICIiAiIgIiICIiAiIgIiICIiAiIgIiICIiAiIgIiICIiAiIgIiICIiAiIgIiICIiAiIgIiICIiAiIgIiICIiAiIgIiICIiAiIgIiICIiAiIg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R"/>
          </a:p>
        </p:txBody>
      </p:sp>
      <p:pic>
        <p:nvPicPr>
          <p:cNvPr id="22540" name="Picture 12" descr="https://encrypted-tbn1.gstatic.com/images?q=tbn:ANd9GcSEHs6b7YqeBBO_Z5QTrVGO01sMi93nAyD1nnT46VHjSmr5KKI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4221088"/>
            <a:ext cx="2619375" cy="1743076"/>
          </a:xfrm>
          <a:prstGeom prst="rect">
            <a:avLst/>
          </a:prstGeom>
          <a:noFill/>
        </p:spPr>
      </p:pic>
      <p:pic>
        <p:nvPicPr>
          <p:cNvPr id="22544" name="Picture 16" descr="https://encrypted-tbn1.gstatic.com/images?q=tbn:ANd9GcQwjcGipp3DtVTW-FC6dSfEiQ-1BSScSV1rsLF-DftFsa0xdPMu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19672" y="2013197"/>
            <a:ext cx="2466975" cy="1847851"/>
          </a:xfrm>
          <a:prstGeom prst="rect">
            <a:avLst/>
          </a:prstGeom>
          <a:noFill/>
        </p:spPr>
      </p:pic>
      <p:pic>
        <p:nvPicPr>
          <p:cNvPr id="31" name="Picture 16" descr="https://encrypted-tbn2.gstatic.com/images?q=tbn:ANd9GcTmTCzILqtXSID1nx0fbi2g6W38p9dMJTfBUFduJP4vm6zRZaZ1bQ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1988840"/>
            <a:ext cx="1907704" cy="1425760"/>
          </a:xfrm>
          <a:prstGeom prst="rect">
            <a:avLst/>
          </a:prstGeom>
          <a:noFill/>
        </p:spPr>
      </p:pic>
      <p:pic>
        <p:nvPicPr>
          <p:cNvPr id="22546" name="Picture 18" descr="https://encrypted-tbn3.gstatic.com/images?q=tbn:ANd9GcT6uaMU0vbr0_TIlQQR--PMrcKE7ABpJPyQipFQaaoEwPgTYC6EYQ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3284984"/>
            <a:ext cx="2627784" cy="1338999"/>
          </a:xfrm>
          <a:prstGeom prst="rect">
            <a:avLst/>
          </a:prstGeom>
          <a:noFill/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9139-7BED-497F-B7FF-25A51F9B8319}" type="slidenum">
              <a:rPr lang="es-CR" smtClean="0"/>
              <a:pPr/>
              <a:t>1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Ejes estratégicos y líneas de acción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s-CR" b="1" dirty="0" smtClean="0"/>
              <a:t>ATRACCIÓN DE INVERSIONES</a:t>
            </a:r>
          </a:p>
          <a:p>
            <a:pPr lvl="1"/>
            <a:r>
              <a:rPr lang="es-CR" dirty="0" smtClean="0"/>
              <a:t>Gestión municipal / institucional </a:t>
            </a:r>
          </a:p>
          <a:p>
            <a:pPr lvl="2"/>
            <a:r>
              <a:rPr lang="es-CR" dirty="0" smtClean="0"/>
              <a:t>Programa de mejora en la administración municipal </a:t>
            </a:r>
          </a:p>
          <a:p>
            <a:pPr lvl="2"/>
            <a:r>
              <a:rPr lang="es-CR" dirty="0" smtClean="0"/>
              <a:t>Plan regulador y de ordenamiento territorial </a:t>
            </a:r>
          </a:p>
          <a:p>
            <a:pPr lvl="1"/>
            <a:r>
              <a:rPr lang="es-CR" dirty="0" smtClean="0"/>
              <a:t>Financiamiento </a:t>
            </a:r>
          </a:p>
          <a:p>
            <a:pPr lvl="2"/>
            <a:r>
              <a:rPr lang="es-CR" dirty="0" smtClean="0"/>
              <a:t>Sistemas de información para la producción y la competitividad </a:t>
            </a:r>
          </a:p>
          <a:p>
            <a:pPr lvl="2"/>
            <a:r>
              <a:rPr lang="es-CR" dirty="0" smtClean="0"/>
              <a:t>Nuevos modelos de financiamiento </a:t>
            </a:r>
          </a:p>
          <a:p>
            <a:pPr lvl="2"/>
            <a:r>
              <a:rPr lang="es-CR" dirty="0" smtClean="0"/>
              <a:t>Programa de formalización de terrenos / propiedades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10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Ejes estratégicos y líneas de acción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s-CR" b="1" dirty="0" smtClean="0"/>
              <a:t>FACTORES DE LOCALIZACIÓN </a:t>
            </a:r>
          </a:p>
          <a:p>
            <a:pPr lvl="1"/>
            <a:r>
              <a:rPr lang="es-CR" dirty="0" smtClean="0"/>
              <a:t>Infraestructura y servicios básicos</a:t>
            </a:r>
          </a:p>
          <a:p>
            <a:pPr lvl="2"/>
            <a:r>
              <a:rPr lang="es-CR" dirty="0" smtClean="0"/>
              <a:t>Plan regional de infraestructura para la competitividad </a:t>
            </a:r>
          </a:p>
          <a:p>
            <a:pPr lvl="2"/>
            <a:r>
              <a:rPr lang="es-CR" dirty="0" smtClean="0"/>
              <a:t>Plan regional de mejora en la administración de los recursos básicos </a:t>
            </a:r>
          </a:p>
          <a:p>
            <a:pPr lvl="2"/>
            <a:r>
              <a:rPr lang="es-CR" dirty="0" smtClean="0"/>
              <a:t>Creación de una zona franca fronteriza</a:t>
            </a:r>
          </a:p>
          <a:p>
            <a:pPr lvl="1"/>
            <a:r>
              <a:rPr lang="es-CR" dirty="0" smtClean="0"/>
              <a:t>Gestión ambiental</a:t>
            </a:r>
          </a:p>
          <a:p>
            <a:pPr lvl="2"/>
            <a:r>
              <a:rPr lang="es-CR" dirty="0" smtClean="0"/>
              <a:t>Plan regional de mejora en la administración de los recursos básicos</a:t>
            </a:r>
          </a:p>
          <a:p>
            <a:pPr lvl="2"/>
            <a:r>
              <a:rPr lang="es-CR" dirty="0" smtClean="0"/>
              <a:t>Plan de gestión ambiental para empresas / instituciones / escuelas / municipalidades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11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1. Mejora Competitiva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26355"/>
              </p:ext>
            </p:extLst>
          </p:nvPr>
        </p:nvGraphicFramePr>
        <p:xfrm>
          <a:off x="179512" y="1628800"/>
          <a:ext cx="8784976" cy="5075360"/>
        </p:xfrm>
        <a:graphic>
          <a:graphicData uri="http://schemas.openxmlformats.org/drawingml/2006/table">
            <a:tbl>
              <a:tblPr/>
              <a:tblGrid>
                <a:gridCol w="1191184"/>
                <a:gridCol w="1229902"/>
                <a:gridCol w="3832626"/>
                <a:gridCol w="1186007"/>
                <a:gridCol w="448419"/>
                <a:gridCol w="448419"/>
                <a:gridCol w="448419"/>
              </a:tblGrid>
              <a:tr h="22300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23005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59546" marR="59546" marT="29773" marB="2977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584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Individualismo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/ pocos encadenamientos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 empresariales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Promover el desarrollo de acciones conjuntas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entre unidades productivas (pequeños / pequeños ,   pequeños / grandes)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Identificación de  oportunidades de negocio asociadas a actividades con potencial para el desarrollo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es-CR" sz="1200" i="1" dirty="0" err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s-CR" sz="1200" i="1" dirty="0" err="1" smtClean="0">
                          <a:latin typeface="Calibri"/>
                          <a:ea typeface="Calibri"/>
                          <a:cs typeface="Times New Roman"/>
                        </a:rPr>
                        <a:t>lusters</a:t>
                      </a:r>
                      <a:r>
                        <a:rPr lang="es-CR" sz="1200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 / agrupamientos productivos: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Agroindustrial  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Turístico 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Comercial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Establecimiento de alianzas entre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pequeños productores para el desarrollo de acciones puntuales: 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Acceso a  financiamiento, programas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 capacitación y asistencia técnica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especializada, procesos asociativos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Búsqueda de financiamiento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Desarrollo de los estudios de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factibilidad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Diseño y ejecución de asistencia técnica</a:t>
                      </a:r>
                      <a:r>
                        <a:rPr lang="es-CR" sz="1200" baseline="0" dirty="0" smtClean="0">
                          <a:latin typeface="Calibri"/>
                          <a:ea typeface="Calibri"/>
                          <a:cs typeface="Times New Roman"/>
                        </a:rPr>
                        <a:t> especializada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Cámaras empresariales (comercio, turismo, productores agroindustriales)  / pequeños productores / MEIC / MAG / CNP / ICT</a:t>
                      </a: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979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Trazabilidad </a:t>
                      </a: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Programa de la mejora en la gestión empresarial,  el desarrollo tecnológico  y la innovación </a:t>
                      </a: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78435" algn="l"/>
                        </a:tabLst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Programas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 capacitación / asistencia técnica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especializada: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Identificación de todos los eslabones de la cadena de valor de las empresas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Desarrollo de estándares para la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competitividad en los diferentes eslabones y para diferentes sectores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MEIC (</a:t>
                      </a:r>
                      <a:r>
                        <a:rPr lang="es-CR" sz="1200" dirty="0" err="1">
                          <a:latin typeface="Calibri"/>
                          <a:ea typeface="Calibri"/>
                          <a:cs typeface="Times New Roman"/>
                        </a:rPr>
                        <a:t>Creapymes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), MICIT, CONICIT, Universidades, INA</a:t>
                      </a: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59546" marR="59546" marT="29773" marB="2977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12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1. Mejora competitiva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1214"/>
              </p:ext>
            </p:extLst>
          </p:nvPr>
        </p:nvGraphicFramePr>
        <p:xfrm>
          <a:off x="179512" y="1700808"/>
          <a:ext cx="8784977" cy="5127841"/>
        </p:xfrm>
        <a:graphic>
          <a:graphicData uri="http://schemas.openxmlformats.org/drawingml/2006/table">
            <a:tbl>
              <a:tblPr/>
              <a:tblGrid>
                <a:gridCol w="1008112"/>
                <a:gridCol w="1008112"/>
                <a:gridCol w="4464496"/>
                <a:gridCol w="958997"/>
                <a:gridCol w="448420"/>
                <a:gridCol w="448420"/>
                <a:gridCol w="448420"/>
              </a:tblGrid>
              <a:tr h="11602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1602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933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kern="1200" dirty="0">
                          <a:latin typeface="Calibri"/>
                          <a:ea typeface="Times New Roman"/>
                          <a:cs typeface="Arial"/>
                        </a:rPr>
                        <a:t>Asistencia técnica orientada al desarrollo tecnológico </a:t>
                      </a:r>
                      <a:endParaRPr lang="es-CR" sz="1200" dirty="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Programa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para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mejora</a:t>
                      </a:r>
                      <a:r>
                        <a:rPr lang="es-CR" sz="1200" baseline="0" dirty="0" smtClean="0">
                          <a:latin typeface="Calibri"/>
                          <a:ea typeface="Calibri"/>
                          <a:cs typeface="Times New Roman"/>
                        </a:rPr>
                        <a:t> en la gestión empresarial,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 el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desarrollo tecnológico  y la innovación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78435" algn="l"/>
                        </a:tabLs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Programa de capacitación / asistencia técnica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especializada: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Mapeo de tecnologías asociadas a la oferta productiva local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Identificación de fortalezas laborales asociadas a la tecnología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Información respecto de las tecnologías disponibles y grado de accesibilidad en función del desarrollo relativo de la empresa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Adaptación de tecnologías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Asesoría para la identificación y adquisición tecnológica acorde a las necesidades del territorio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Facilidades financieras para la adquisición tecnológica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Diseño de portal web para difusión 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MEIC (</a:t>
                      </a:r>
                      <a:r>
                        <a:rPr lang="es-CR" sz="1200" dirty="0" err="1">
                          <a:latin typeface="Calibri"/>
                          <a:ea typeface="Calibri"/>
                          <a:cs typeface="Times New Roman"/>
                        </a:rPr>
                        <a:t>Creapymes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), MICIT, CONICIT, Universidades,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INA, SBD, Banca pública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08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kern="1200">
                          <a:latin typeface="Calibri"/>
                          <a:ea typeface="Times New Roman"/>
                          <a:cs typeface="Arial"/>
                        </a:rPr>
                        <a:t>Formación orientada a los aspectos de gestión empresarial (mercadeo, administración, finanzas,  etc.)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Programa para la mejora</a:t>
                      </a:r>
                      <a:r>
                        <a:rPr lang="es-CR" sz="1200" baseline="0" dirty="0" smtClean="0">
                          <a:latin typeface="Calibri"/>
                          <a:ea typeface="Calibri"/>
                          <a:cs typeface="Times New Roman"/>
                        </a:rPr>
                        <a:t> en la gestión empresarial,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 el desarrollo tecnológico  y la innovación  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78435" algn="l"/>
                        </a:tabLst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Programa de capacitación / asistencia técnica especializada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Conocimientos </a:t>
                      </a: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 gestión empresarial 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Conocimientos de mercadeo / atención al cliente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Conocimiento de finanzas básicas (personales y empresariales</a:t>
                      </a:r>
                      <a:r>
                        <a:rPr lang="es-CR" sz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Desarrollo de sesiones periódicas con empresarios / productores / comerciantes / cámaras y gremios respecto de la situación empresarial  y necesidades (organizadas por los Municipios, Cámaras, Asociaciones)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MEIC (</a:t>
                      </a:r>
                      <a:r>
                        <a:rPr lang="es-CR" sz="1200" dirty="0" err="1">
                          <a:latin typeface="Calibri"/>
                          <a:ea typeface="Calibri"/>
                          <a:cs typeface="Times New Roman"/>
                        </a:rPr>
                        <a:t>Creapymes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), MICIT, CONICIT, Universidades, INA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13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1. Mejora competitiva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07367"/>
              </p:ext>
            </p:extLst>
          </p:nvPr>
        </p:nvGraphicFramePr>
        <p:xfrm>
          <a:off x="323529" y="1700808"/>
          <a:ext cx="8568953" cy="3862827"/>
        </p:xfrm>
        <a:graphic>
          <a:graphicData uri="http://schemas.openxmlformats.org/drawingml/2006/table">
            <a:tbl>
              <a:tblPr/>
              <a:tblGrid>
                <a:gridCol w="1152127"/>
                <a:gridCol w="1152128"/>
                <a:gridCol w="3946475"/>
                <a:gridCol w="1028097"/>
                <a:gridCol w="430042"/>
                <a:gridCol w="430042"/>
                <a:gridCol w="430042"/>
              </a:tblGrid>
              <a:tr h="2984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98444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63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kern="1200" dirty="0">
                          <a:latin typeface="Calibri"/>
                          <a:ea typeface="Times New Roman"/>
                          <a:cs typeface="Arial"/>
                        </a:rPr>
                        <a:t>Información de mercados </a:t>
                      </a:r>
                      <a:endParaRPr lang="es-CR" sz="1200" dirty="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kern="1200">
                          <a:latin typeface="Calibri"/>
                          <a:ea typeface="Times New Roman"/>
                          <a:cs typeface="Arial"/>
                        </a:rPr>
                        <a:t>Sistema de información empresarial para la producción y la competitividad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Desarrollo (a nivel de las municipalidades en alianza con universidades y centros de investigación) de un sistema de información empresarial sobre: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Ofertas productivas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Demandas de productos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Proveeduría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Necesidades laborales (bolsas de empleo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Calibri"/>
                          <a:ea typeface="Calibri"/>
                          <a:cs typeface="Times New Roman"/>
                        </a:rPr>
                        <a:t>Municipalidades, Universidades, MEIC (Creapymes), MICIT, Procomer, MAG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30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Times New Roman"/>
                          <a:cs typeface="Arial"/>
                        </a:rPr>
                        <a:t>Ausencia de un centro de acopio de productos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Times New Roman"/>
                          <a:cs typeface="Arial"/>
                        </a:rPr>
                        <a:t>Centro de distribución de productos 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Aprovechar la infraestructura existente del CNP para el acondicionamiento de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centros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 acopio / distribución de productos: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Productos del campo / agrícolas y agroindustriales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Productos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artesanales 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Otros productos de la región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CNP, MAG, MEIC, Ministerio de Cultura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14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1. Mejora competitiva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700808"/>
          <a:ext cx="8640962" cy="4708233"/>
        </p:xfrm>
        <a:graphic>
          <a:graphicData uri="http://schemas.openxmlformats.org/drawingml/2006/table">
            <a:tbl>
              <a:tblPr/>
              <a:tblGrid>
                <a:gridCol w="1008113"/>
                <a:gridCol w="936104"/>
                <a:gridCol w="4319080"/>
                <a:gridCol w="1054458"/>
                <a:gridCol w="441069"/>
                <a:gridCol w="441069"/>
                <a:gridCol w="441069"/>
              </a:tblGrid>
              <a:tr h="11602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1602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3169" marR="23169" marT="11584" marB="11584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083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Educación para emprender   (mujeres, jóvenes, adultos)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Programa de desarrollo emprendedor e </a:t>
                      </a: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innovación</a:t>
                      </a:r>
                      <a:endParaRPr lang="es-C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Programas de formación emprendedora (identificación de los existentes y desarrollo de actividades complementarias)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Criterios de selección de candidatos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Desarrollo de estrategias y modelos de negocios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emprendimientos básicos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emprendimientos más dinámicos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Búsqueda de fondos de financiamiento complementario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Diseño  de estrategia de seguimiento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intramuros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extramuros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Desarrollo de nuevos contenidos y metodologías orientadas a la innovación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Capacitación de </a:t>
                      </a: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facilitadores </a:t>
                      </a: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para la introducción de los nuevos contenidos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MEIC, MAG, INA, MEP, Universidades, Incubadoras, Banca de Desarrollo 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83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Falta de un elemento de integración regional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Marca región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Identificación de productos naturales, culturales, así como bienes tangibles e intangibles propios de la región: catastro regional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identificación de productos con potencial para la implementación de una marca de identidad regional (denominación de origen, marca colectiva, marca de certificación)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Creación y difusión de la marca regional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Acciones para su uso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Programa de certificación empresarial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MEIC, MAG, PROCOMER, Consejos de Competitividad de otras regiones </a:t>
                      </a: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 dirty="0">
                        <a:latin typeface="Calibri"/>
                      </a:endParaRPr>
                    </a:p>
                  </a:txBody>
                  <a:tcPr marL="23169" marR="23169" marT="11584" marB="11584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15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1. Mejora Competitiva</a:t>
            </a:r>
            <a:endParaRPr lang="es-C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671343"/>
              </p:ext>
            </p:extLst>
          </p:nvPr>
        </p:nvGraphicFramePr>
        <p:xfrm>
          <a:off x="251521" y="1844824"/>
          <a:ext cx="8712967" cy="4540490"/>
        </p:xfrm>
        <a:graphic>
          <a:graphicData uri="http://schemas.openxmlformats.org/drawingml/2006/table">
            <a:tbl>
              <a:tblPr/>
              <a:tblGrid>
                <a:gridCol w="1346590"/>
                <a:gridCol w="1213765"/>
                <a:gridCol w="3815568"/>
                <a:gridCol w="1036442"/>
                <a:gridCol w="433534"/>
                <a:gridCol w="433534"/>
                <a:gridCol w="433534"/>
              </a:tblGrid>
              <a:tr h="2649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6496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19640" marR="19640" marT="9820" marB="98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342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Empleos no acordes a la formación  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Promoción del programa EMPLEATE 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Implementación de un programa de ventanilla </a:t>
                      </a:r>
                      <a:r>
                        <a:rPr lang="es-CR" sz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única de información:</a:t>
                      </a:r>
                      <a:endParaRPr lang="es-CR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empresarial (emprendedurismo)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laboral (de empleabilidad)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Formación de personal técnico para las necesidades de la región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Difusión del programa y la oferta formativa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MTSS, Municipalidades, MEIC (Creapyme), Universidades, INA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8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Falta de espacios de intercambio de información entre empresarios 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Programa de formación continua para empresarios 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78435" algn="l"/>
                        </a:tabLst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Diseño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de un programa de formación permanente (con los siguientes temas):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lang="es-CR" sz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Programas de desarrollo de competencias empresariales (trabajo en equipo, comunicación, resolución de conflictos, aprendizaje permanente, innovación)</a:t>
                      </a:r>
                      <a:endParaRPr lang="es-CR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78435" algn="l"/>
                        </a:tabLst>
                      </a:pPr>
                      <a:r>
                        <a:rPr lang="es-CR" sz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Desarrollo </a:t>
                      </a:r>
                      <a:r>
                        <a:rPr lang="es-CR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 sesiones periódicas con empresarios / productores / comerciantes / cámaras y gremios respecto de la situación empresarial  y oportunidades de negocio (organizadas por los municipio, cámaras, asociaciones)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universidades, municipalidad, gremios empresariales y sociedad civil organizada</a:t>
                      </a: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19640" marR="19640" marT="9820" marB="982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16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2. Atracción de inversiones </a:t>
            </a:r>
            <a:endParaRPr lang="es-C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628800"/>
          <a:ext cx="8352928" cy="4982906"/>
        </p:xfrm>
        <a:graphic>
          <a:graphicData uri="http://schemas.openxmlformats.org/drawingml/2006/table">
            <a:tbl>
              <a:tblPr/>
              <a:tblGrid>
                <a:gridCol w="1019749"/>
                <a:gridCol w="1279652"/>
                <a:gridCol w="3754122"/>
                <a:gridCol w="1019749"/>
                <a:gridCol w="426552"/>
                <a:gridCol w="426552"/>
                <a:gridCol w="426552"/>
              </a:tblGrid>
              <a:tr h="2782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78218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4268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dirty="0">
                          <a:latin typeface="Calibri"/>
                          <a:ea typeface="Times New Roman"/>
                          <a:cs typeface="Arial"/>
                        </a:rPr>
                        <a:t>Trámites engorrosos / </a:t>
                      </a:r>
                      <a:r>
                        <a:rPr lang="es-CR" sz="1400" dirty="0">
                          <a:latin typeface="Calibri"/>
                          <a:ea typeface="Times New Roman"/>
                        </a:rPr>
                        <a:t>Profesionalizar la gestión municipal / ministerial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Times New Roman"/>
                          <a:cs typeface="Arial"/>
                        </a:rPr>
                        <a:t>Programa de mejora en la administración municipal </a:t>
                      </a:r>
                      <a:endParaRPr lang="es-CR" sz="14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Identificación de buenas prácticas a nivel de los cantones de la región y benchmarking nacional e internacional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Análisis de los procesos municipales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Identificación de la cadena de valor de los trámites municipales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estudio de los ámbitos que aportan valor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Capacitación del personal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procesos técnicos</a:t>
                      </a:r>
                    </a:p>
                    <a:p>
                      <a:pPr marL="1143000" lvl="2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planeación estratégica</a:t>
                      </a:r>
                    </a:p>
                    <a:p>
                      <a:pPr marL="1143000" lvl="2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diseño e implementación de proyectos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atención al cliente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Ventanilla única de </a:t>
                      </a:r>
                      <a:r>
                        <a:rPr lang="es-CR" sz="1400" dirty="0" smtClean="0">
                          <a:latin typeface="Calibri"/>
                          <a:ea typeface="Calibri"/>
                          <a:cs typeface="Times New Roman"/>
                        </a:rPr>
                        <a:t>gestión: </a:t>
                      </a:r>
                      <a:endParaRPr lang="es-C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empresarial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personas naturales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Reingeniería de procesos para reducir los trámites asociados a la construcción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Municipalidades, MIDEPLAN, MOPT, IFAM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 dirty="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17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2. Atracción de inversiones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95537" y="1772816"/>
          <a:ext cx="8352927" cy="4513880"/>
        </p:xfrm>
        <a:graphic>
          <a:graphicData uri="http://schemas.openxmlformats.org/drawingml/2006/table">
            <a:tbl>
              <a:tblPr/>
              <a:tblGrid>
                <a:gridCol w="1019749"/>
                <a:gridCol w="1279652"/>
                <a:gridCol w="3754124"/>
                <a:gridCol w="1019749"/>
                <a:gridCol w="426551"/>
                <a:gridCol w="426551"/>
                <a:gridCol w="426551"/>
              </a:tblGrid>
              <a:tr h="17141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7141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426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Times New Roman"/>
                          <a:cs typeface="Arial"/>
                        </a:rPr>
                        <a:t>Actualizar bases de datos y cruzarlas (catastro, plan regulador)</a:t>
                      </a:r>
                      <a:endParaRPr lang="es-CR" sz="1200" dirty="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Times New Roman"/>
                          <a:cs typeface="Arial"/>
                        </a:rPr>
                        <a:t>Programa de mejora en la administración municipal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Modernización de procesos y bases de datos municipales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Desarrollo de propuesta de un sistema unificado de recolección de información (con el apoyo de alumnos de último año de informática de las universidades):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a nivel de cada municipalidad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para las municipalidades de todos los cantones de la región Huetar Norte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Uso de cartografía aérea para catastro 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Registro de propiedades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Vaciado de la información y actualización de las bases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Cruce de las bases de todos los cantones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Ventanilla única virtual (registro y pago)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Municipalidades, Universidades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4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Arial"/>
                        </a:rPr>
                        <a:t>Falta de incentivos  (deducciones graduales, incentivos fiscales)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Times New Roman"/>
                          <a:cs typeface="Arial"/>
                        </a:rPr>
                        <a:t>Programa de mejora en la administración municipal </a:t>
                      </a:r>
                      <a:endParaRPr lang="es-CR" sz="12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Diseño de incentivos orientados a empresas de menor tamaño: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exoneraciones / deducciones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tributarias temporales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estímulos: acceso a programas de formación / asistencia técnica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Municipalidades, INA, Universidades, Ministerio de Hacienda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18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2. Atracción de inversiones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20" y="1700808"/>
          <a:ext cx="8568951" cy="4761553"/>
        </p:xfrm>
        <a:graphic>
          <a:graphicData uri="http://schemas.openxmlformats.org/drawingml/2006/table">
            <a:tbl>
              <a:tblPr/>
              <a:tblGrid>
                <a:gridCol w="1046122"/>
                <a:gridCol w="1312747"/>
                <a:gridCol w="3851211"/>
                <a:gridCol w="1046122"/>
                <a:gridCol w="437583"/>
                <a:gridCol w="437583"/>
                <a:gridCol w="437583"/>
              </a:tblGrid>
              <a:tr h="11973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01581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774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Alto costo del crédito  / garantías / plazos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Nuevos modelos de financiamiento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Identificación de buenas prácticas internacionales en acceso al financiamiento bajo nuevas modalidades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Desarrollo de instrumentos financieros específicos para pequeños préstamos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Desarrollo de instrumentos financieros específicos para préstamos colectivos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Promoción de fondos de capital de riesgo, capital semilla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Sistema de Banca para el Desarrollo, Microfinancieras, Banca pública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5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Terrenos sin títulos de propiedad no sirven de aval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Programa de formalización de  terrenos / propiedades</a:t>
                      </a:r>
                      <a:endParaRPr lang="es-C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Mapeo de terrenos / propiedades en situación irregular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Identificación</a:t>
                      </a:r>
                      <a:r>
                        <a:rPr lang="es-CR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de usufructuarios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Formalización </a:t>
                      </a: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y titulación de terrenos en zonas rurales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INDER, Municipalidades,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774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Información sobre condiciones de financiamiento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latin typeface="Calibri"/>
                          <a:ea typeface="Times New Roman"/>
                          <a:cs typeface="Arial"/>
                        </a:rPr>
                        <a:t>Sistema de Información Empresarial para la producción y competitividad</a:t>
                      </a:r>
                      <a:endParaRPr lang="es-CR" sz="1100" dirty="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Ventanilla única de información sobre alternativas de financiamiento (plazos, tasas, requisitos, etc.)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Seminarios / Talleres sobre: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Finanzas personales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 Acceso al financiamiento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Uso del crédito 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Calibri"/>
                          <a:cs typeface="Times New Roman"/>
                        </a:rPr>
                        <a:t>Municipalidades, Banca de Desarrollo, MEIC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47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Times New Roman"/>
                          <a:cs typeface="Arial"/>
                        </a:rPr>
                        <a:t>Acompañamiento en el uso del crédito </a:t>
                      </a:r>
                      <a:endParaRPr lang="es-CR" sz="11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latin typeface="Calibri"/>
                          <a:ea typeface="Times New Roman"/>
                          <a:cs typeface="Arial"/>
                        </a:rPr>
                        <a:t>Sistema de Información Empresarial para la producción y competitividad</a:t>
                      </a:r>
                      <a:endParaRPr lang="es-CR" sz="11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Seminarios / Talleres sobre: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Finanzas personales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 Acceso al financiamiento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Uso del crédito </a:t>
                      </a:r>
                    </a:p>
                    <a:p>
                      <a:pPr marL="285750" lvl="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Asesoría </a:t>
                      </a: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presencial / virtual sobre el uso del financiamiento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latin typeface="Calibri"/>
                          <a:ea typeface="Calibri"/>
                          <a:cs typeface="Times New Roman"/>
                        </a:rPr>
                        <a:t>Banca de Desarrollo, </a:t>
                      </a: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MEIC, </a:t>
                      </a:r>
                      <a:r>
                        <a:rPr lang="es-CR" sz="1100" dirty="0" err="1" smtClean="0">
                          <a:latin typeface="Calibri"/>
                          <a:ea typeface="Calibri"/>
                          <a:cs typeface="Times New Roman"/>
                        </a:rPr>
                        <a:t>HAcienda</a:t>
                      </a:r>
                      <a:r>
                        <a:rPr lang="es-CR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C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100" dirty="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19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Antecedentes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R" dirty="0" smtClean="0"/>
              <a:t>Informes de investigación</a:t>
            </a:r>
          </a:p>
          <a:p>
            <a:pPr lvl="1"/>
            <a:r>
              <a:rPr lang="es-CR" dirty="0" smtClean="0"/>
              <a:t>Vocación empresarial </a:t>
            </a:r>
          </a:p>
          <a:p>
            <a:r>
              <a:rPr lang="es-CR" dirty="0" smtClean="0"/>
              <a:t>Actualización de Encuesta a Empresas </a:t>
            </a:r>
          </a:p>
          <a:p>
            <a:r>
              <a:rPr lang="es-CR" dirty="0" smtClean="0"/>
              <a:t>Caracterización socioeconómica de la región Huetar Norte </a:t>
            </a:r>
          </a:p>
          <a:p>
            <a:pPr lvl="1"/>
            <a:r>
              <a:rPr lang="es-CR" dirty="0" smtClean="0"/>
              <a:t>Contexto</a:t>
            </a:r>
          </a:p>
          <a:p>
            <a:pPr lvl="1"/>
            <a:r>
              <a:rPr lang="es-CR" dirty="0" smtClean="0"/>
              <a:t>Actividades motoras </a:t>
            </a:r>
          </a:p>
          <a:p>
            <a:r>
              <a:rPr lang="es-CR" dirty="0" smtClean="0"/>
              <a:t>Sistematización de talleres sectoriales </a:t>
            </a:r>
          </a:p>
          <a:p>
            <a:pPr lvl="1"/>
            <a:r>
              <a:rPr lang="es-CR" dirty="0" smtClean="0"/>
              <a:t>Temas</a:t>
            </a:r>
          </a:p>
          <a:p>
            <a:pPr lvl="1"/>
            <a:r>
              <a:rPr lang="es-CR" dirty="0" smtClean="0"/>
              <a:t>Actores involucrados </a:t>
            </a:r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2. Atracción de inversiones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3" y="1628800"/>
          <a:ext cx="8352929" cy="3512816"/>
        </p:xfrm>
        <a:graphic>
          <a:graphicData uri="http://schemas.openxmlformats.org/drawingml/2006/table">
            <a:tbl>
              <a:tblPr/>
              <a:tblGrid>
                <a:gridCol w="1019749"/>
                <a:gridCol w="1279653"/>
                <a:gridCol w="3754122"/>
                <a:gridCol w="1019749"/>
                <a:gridCol w="426552"/>
                <a:gridCol w="426552"/>
                <a:gridCol w="426552"/>
              </a:tblGrid>
              <a:tr h="27205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72058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24333" marR="24333" marT="12166" marB="1216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466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dirty="0">
                          <a:latin typeface="Calibri"/>
                          <a:ea typeface="Times New Roman"/>
                        </a:rPr>
                        <a:t>Falta de articulación en las intervenciones públicas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>
                          <a:latin typeface="Calibri"/>
                          <a:ea typeface="Times New Roman"/>
                          <a:cs typeface="Arial"/>
                        </a:rPr>
                        <a:t>Desarrollo de un plan regulador / ordenamiento territorial de la Región Huetar Norte </a:t>
                      </a:r>
                      <a:endParaRPr lang="es-CR" sz="1400">
                        <a:latin typeface="Calibri"/>
                        <a:ea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Acuerdo de todas las municipalidades para aceptar el desarrollo de un plan regulador y de ordenamiento territorial conjunto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Identificación del uso de suelo en el territorio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bajo criterios de sostenibilidad económica, ambiental y social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formulación de plan basado en uso de suelo y sectores económicos a desarrollar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400">
                          <a:latin typeface="Calibri"/>
                          <a:ea typeface="Calibri"/>
                          <a:cs typeface="Times New Roman"/>
                        </a:rPr>
                        <a:t>Diseño de plan que aglutine a todos los municipios del cantón para el logro de un crecimiento ordenado </a:t>
                      </a: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400" dirty="0">
                          <a:latin typeface="Calibri"/>
                          <a:ea typeface="Calibri"/>
                          <a:cs typeface="Times New Roman"/>
                        </a:rPr>
                        <a:t>Municipalidades, MIDEPLAN, MINAE </a:t>
                      </a:r>
                      <a:r>
                        <a:rPr lang="es-CR" sz="140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endParaRPr lang="es-C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400" dirty="0">
                        <a:latin typeface="Calibri"/>
                      </a:endParaRPr>
                    </a:p>
                  </a:txBody>
                  <a:tcPr marL="24333" marR="24333" marT="12166" marB="1216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20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3. Factores de localización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628800"/>
          <a:ext cx="8568951" cy="4604013"/>
        </p:xfrm>
        <a:graphic>
          <a:graphicData uri="http://schemas.openxmlformats.org/drawingml/2006/table">
            <a:tbl>
              <a:tblPr/>
              <a:tblGrid>
                <a:gridCol w="1224576"/>
                <a:gridCol w="1136974"/>
                <a:gridCol w="3849551"/>
                <a:gridCol w="1045671"/>
                <a:gridCol w="437393"/>
                <a:gridCol w="437393"/>
                <a:gridCol w="437393"/>
              </a:tblGrid>
              <a:tr h="12419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24194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9665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Mala infraestructura  de apoyo a la producción y comercialización (vial, </a:t>
                      </a: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energía,  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señal celular e Internet de banda ancha)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Plan regional de infraestructura para la competitividad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Componente Vial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Programa de simplificación de trámites para el desarrollo de infraestructura </a:t>
                      </a:r>
                      <a:endParaRPr lang="es-CR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 smtClean="0">
                          <a:latin typeface="Calibri"/>
                          <a:ea typeface="Calibri"/>
                          <a:cs typeface="Times New Roman"/>
                        </a:rPr>
                        <a:t>Red ferroviaria regional 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Componente Energía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Ampliación de la red de energía trifásica a toda la región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Componente </a:t>
                      </a:r>
                      <a:r>
                        <a:rPr lang="es-CR" sz="1200" dirty="0" err="1">
                          <a:latin typeface="Calibri"/>
                          <a:ea typeface="Calibri"/>
                          <a:cs typeface="Times New Roman"/>
                        </a:rPr>
                        <a:t>TICs</a:t>
                      </a: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Programa integrado de ampliación de la cobertura celular y la banda ancha de Internet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latin typeface="Calibri"/>
                          <a:ea typeface="Calibri"/>
                          <a:cs typeface="Times New Roman"/>
                        </a:rPr>
                        <a:t>MOPT, Municipalidades, ICE, Claro,  Movistar, Coopelesca, </a:t>
                      </a:r>
                      <a:r>
                        <a:rPr lang="pt-BR" sz="1200" dirty="0" smtClean="0">
                          <a:latin typeface="Calibri"/>
                          <a:ea typeface="Calibri"/>
                          <a:cs typeface="Times New Roman"/>
                        </a:rPr>
                        <a:t>INCOFER</a:t>
                      </a:r>
                      <a:endParaRPr lang="es-C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629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Mejorar sistemas de manejo de desechos (sólidos y líquidos – incluye alcantarillas) y administración del recurso hídrico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latin typeface="Calibri"/>
                          <a:ea typeface="Calibri"/>
                          <a:cs typeface="Times New Roman"/>
                        </a:rPr>
                        <a:t>Plan regional de mejora en la administración de los recursos básicos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Estudios para la construcción de un relleno regional y planta de tratamiento de desechos y transformación en energía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Plan para el desarrollo de un sistema regional de alcantarillado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Plan regional para el tratamiento de aguas residuales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Plan regional para el aprovechamiento racional del recurso hídrico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latin typeface="Calibri"/>
                          <a:ea typeface="Calibri"/>
                          <a:cs typeface="Times New Roman"/>
                        </a:rPr>
                        <a:t>Municipalidades, SENARA, AyA, ASADAS, MINAE, MIDEPLAN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20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200" dirty="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21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3. Factores de localización </a:t>
            </a:r>
            <a:endParaRPr lang="es-CR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20" y="1628800"/>
          <a:ext cx="8424936" cy="4896544"/>
        </p:xfrm>
        <a:graphic>
          <a:graphicData uri="http://schemas.openxmlformats.org/drawingml/2006/table">
            <a:tbl>
              <a:tblPr/>
              <a:tblGrid>
                <a:gridCol w="1203995"/>
                <a:gridCol w="1117866"/>
                <a:gridCol w="3784852"/>
                <a:gridCol w="1028097"/>
                <a:gridCol w="430042"/>
                <a:gridCol w="430042"/>
                <a:gridCol w="430042"/>
              </a:tblGrid>
              <a:tr h="3180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b="1" dirty="0"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C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b="1">
                          <a:latin typeface="Calibri"/>
                          <a:ea typeface="Calibri"/>
                          <a:cs typeface="Times New Roman"/>
                        </a:rPr>
                        <a:t>Acción</a:t>
                      </a:r>
                      <a:endParaRPr lang="es-C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b="1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C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b="1">
                          <a:latin typeface="Calibri"/>
                          <a:ea typeface="Calibri"/>
                          <a:cs typeface="Times New Roman"/>
                        </a:rPr>
                        <a:t>Instituciones involucradas</a:t>
                      </a:r>
                      <a:endParaRPr lang="es-C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b="1">
                          <a:latin typeface="Calibri"/>
                          <a:ea typeface="Calibri"/>
                          <a:cs typeface="Times New Roman"/>
                        </a:rPr>
                        <a:t>Temporalidad</a:t>
                      </a:r>
                      <a:endParaRPr lang="es-C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468072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C. 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M.P.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39955" marR="39955" marT="19978" marB="19978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456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dirty="0">
                          <a:latin typeface="Calibri"/>
                          <a:ea typeface="Calibri"/>
                          <a:cs typeface="Times New Roman"/>
                        </a:rPr>
                        <a:t>Falta de educación ambiental en empresas, instituciones, escuelas  y municipalidades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dirty="0">
                          <a:latin typeface="Calibri"/>
                          <a:ea typeface="Calibri"/>
                          <a:cs typeface="Times New Roman"/>
                        </a:rPr>
                        <a:t>Plan de gestión ambiental para empresas, instituciones, escuelas  y municipalidades; con monitoreo  en todos los cantones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Diseño de plan de educación ambiental que introduzca prácticas que minimicen el impacto ambiental asociado a la actividad humana: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Para las instituciones educativas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Para las instituciones públicas y municipalidades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Para las empresas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Incluye normas de acatamiento obligatorio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MINAE, Municipalidades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654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Times New Roman"/>
                          <a:cs typeface="Arial"/>
                        </a:rPr>
                        <a:t>Convertir a Los Chiles en un polo de desarrollo </a:t>
                      </a:r>
                      <a:endParaRPr lang="es-CR" sz="1300">
                        <a:latin typeface="Calibri"/>
                        <a:ea typeface="Times New Roman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 dirty="0">
                          <a:latin typeface="Calibri"/>
                          <a:ea typeface="Times New Roman"/>
                          <a:cs typeface="Arial"/>
                        </a:rPr>
                        <a:t>Creación de una zona franca fronteriza (de carácter permanente)</a:t>
                      </a:r>
                      <a:endParaRPr lang="es-CR" sz="1300" dirty="0">
                        <a:latin typeface="Calibri"/>
                        <a:ea typeface="Times New Roman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Desarrollo de estudio de factibilidad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Definición de las actividades productivas a promover, potenciales usuarios, definir requisitos de acceso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R" sz="1300">
                          <a:latin typeface="Calibri"/>
                          <a:ea typeface="Calibri"/>
                          <a:cs typeface="Times New Roman"/>
                        </a:rPr>
                        <a:t>Municipalidad de Los Chiles, Ministerio de Hacienda, MEIC, CINDE, Procomer </a:t>
                      </a: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R" sz="1300" dirty="0">
                        <a:latin typeface="Calibri"/>
                      </a:endParaRPr>
                    </a:p>
                  </a:txBody>
                  <a:tcPr marL="39955" marR="39955" marT="19978" marB="1997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22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Acciones para responder a desafíos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R" dirty="0" smtClean="0"/>
              <a:t>Se encuentran 8 grandes temas en los que se presentan un conjunto de las acciones </a:t>
            </a:r>
          </a:p>
          <a:p>
            <a:r>
              <a:rPr lang="es-CR" dirty="0" smtClean="0"/>
              <a:t>Se presentan 17 acciones para promover la competitividad</a:t>
            </a:r>
          </a:p>
          <a:p>
            <a:r>
              <a:rPr lang="es-CR" dirty="0" smtClean="0"/>
              <a:t>Las acciones buscan siempre desarrollarse en alianzas:</a:t>
            </a:r>
          </a:p>
          <a:p>
            <a:pPr lvl="1"/>
            <a:r>
              <a:rPr lang="es-CR" dirty="0" smtClean="0"/>
              <a:t>Público – público</a:t>
            </a:r>
          </a:p>
          <a:p>
            <a:pPr lvl="1"/>
            <a:r>
              <a:rPr lang="es-CR" dirty="0" smtClean="0"/>
              <a:t>Público – privado </a:t>
            </a:r>
          </a:p>
          <a:p>
            <a:r>
              <a:rPr lang="es-CR" dirty="0" smtClean="0"/>
              <a:t>Las perspectivas de desarrollo se plantean para:</a:t>
            </a:r>
          </a:p>
          <a:p>
            <a:pPr lvl="1"/>
            <a:r>
              <a:rPr lang="es-CR" dirty="0" smtClean="0"/>
              <a:t>Corto plazo (C.P.), 	un año o menos </a:t>
            </a:r>
          </a:p>
          <a:p>
            <a:pPr lvl="1"/>
            <a:r>
              <a:rPr lang="es-CR" dirty="0" smtClean="0"/>
              <a:t>Mediano plazo (M.P.), 	de uno a cinco años</a:t>
            </a:r>
          </a:p>
          <a:p>
            <a:pPr lvl="1"/>
            <a:r>
              <a:rPr lang="es-CR" dirty="0" smtClean="0"/>
              <a:t>Largo plazo (L.P.), 	más de 5 años </a:t>
            </a:r>
          </a:p>
          <a:p>
            <a:pPr lvl="1"/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23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Acciones para responder a desafíos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Las acciones buscan : </a:t>
            </a:r>
          </a:p>
          <a:p>
            <a:pPr lvl="1"/>
            <a:r>
              <a:rPr lang="es-CR" dirty="0" smtClean="0"/>
              <a:t>Fortalecer la articulación productiva / formación empresarial / incorporación de tecnología / mejorar la información </a:t>
            </a:r>
          </a:p>
          <a:p>
            <a:pPr lvl="1"/>
            <a:r>
              <a:rPr lang="es-CR" dirty="0" smtClean="0"/>
              <a:t>Mejorar el acceso al financiamiento / las garantías / aumentar el conocimiento financiero / promover acompañamiento</a:t>
            </a:r>
          </a:p>
          <a:p>
            <a:pPr lvl="1"/>
            <a:r>
              <a:rPr lang="es-CR" dirty="0" smtClean="0"/>
              <a:t>Mejorar los servicios públicos hacia la competitividad / la infraestructura / los recursos básicos / la gestión ambiental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24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Busca fortalecer la unidad regional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R" dirty="0" smtClean="0"/>
              <a:t>Se encuentra implícita la necesidad de desarrollar proyectos entre cantones</a:t>
            </a:r>
          </a:p>
          <a:p>
            <a:pPr lvl="1"/>
            <a:r>
              <a:rPr lang="es-CR" dirty="0" smtClean="0"/>
              <a:t>Programa de mejora en la administración municipal </a:t>
            </a:r>
          </a:p>
          <a:p>
            <a:pPr lvl="1"/>
            <a:r>
              <a:rPr lang="es-CR" dirty="0" smtClean="0"/>
              <a:t>Desarrollo de un plan regulador / ordenamiento territorial de la Región Huetar Norte </a:t>
            </a:r>
          </a:p>
          <a:p>
            <a:pPr lvl="1"/>
            <a:r>
              <a:rPr lang="es-CR" dirty="0" smtClean="0"/>
              <a:t>Plan regional de infraestructura para la competitividad </a:t>
            </a:r>
          </a:p>
          <a:p>
            <a:pPr lvl="1"/>
            <a:r>
              <a:rPr lang="es-CR" dirty="0" smtClean="0"/>
              <a:t>Plan regional de mejora en la administración de los recursos básicos </a:t>
            </a:r>
          </a:p>
          <a:p>
            <a:pPr lvl="1"/>
            <a:r>
              <a:rPr lang="es-CR" dirty="0" smtClean="0"/>
              <a:t>Plan de gestión ambiental para empresas, instituciones, escuelas  y municipalidades</a:t>
            </a:r>
          </a:p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25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La agenda es una herramienta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/>
              <a:t>Plantea una ruta, una secuencia de acciones, responsables, tiempos</a:t>
            </a:r>
          </a:p>
          <a:p>
            <a:r>
              <a:rPr lang="es-CR" dirty="0" smtClean="0"/>
              <a:t>No está escrita en piedra, puede variar en función de las cambiantes condiciones del entorno </a:t>
            </a:r>
          </a:p>
          <a:p>
            <a:pPr lvl="1"/>
            <a:r>
              <a:rPr lang="es-CR" dirty="0" smtClean="0"/>
              <a:t>No depende de un solo actor</a:t>
            </a:r>
          </a:p>
          <a:p>
            <a:r>
              <a:rPr lang="es-CR" dirty="0" smtClean="0"/>
              <a:t>Su fortaleza está en la presencia de todos los actores sociales </a:t>
            </a:r>
          </a:p>
          <a:p>
            <a:pPr lvl="1"/>
            <a:r>
              <a:rPr lang="es-CR" dirty="0" smtClean="0"/>
              <a:t>Y en su capacidad de trabajar en equipo y construir acuerdos</a:t>
            </a:r>
          </a:p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26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R" sz="4800" dirty="0" smtClean="0"/>
              <a:t>Muchas gracias </a:t>
            </a:r>
            <a:endParaRPr lang="es-CR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1700808"/>
            <a:ext cx="7056784" cy="150810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R" sz="2800" b="1" dirty="0" smtClean="0"/>
              <a:t>Todos debemos ser capaces de </a:t>
            </a:r>
            <a:r>
              <a:rPr lang="es-C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crear sinergias </a:t>
            </a:r>
            <a:r>
              <a:rPr lang="es-CR" sz="2800" b="1" dirty="0" smtClean="0"/>
              <a:t>con otros actores </a:t>
            </a:r>
          </a:p>
          <a:p>
            <a:pPr algn="ctr"/>
            <a:r>
              <a:rPr lang="es-CR" sz="2800" b="1" dirty="0" smtClean="0"/>
              <a:t>en función de proyectos conjuntos </a:t>
            </a:r>
            <a:endParaRPr lang="es-CR" sz="2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59139-7BED-497F-B7FF-25A51F9B8319}" type="slidenum">
              <a:rPr lang="es-CR" smtClean="0"/>
              <a:pPr/>
              <a:t>27</a:t>
            </a:fld>
            <a:endParaRPr lang="es-CR"/>
          </a:p>
        </p:txBody>
      </p:sp>
      <p:pic>
        <p:nvPicPr>
          <p:cNvPr id="7170" name="Picture 2" descr="http://elregresa.net/wp-content/uploads/2011/10/rincon-de-la-vieja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4972" b="497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Visión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La competitividad (y el desarrollo) les compete a todos</a:t>
            </a:r>
          </a:p>
          <a:p>
            <a:pPr lvl="1"/>
            <a:r>
              <a:rPr lang="es-CR" dirty="0" smtClean="0"/>
              <a:t>Es un esfuerzo colectivo</a:t>
            </a:r>
          </a:p>
          <a:p>
            <a:r>
              <a:rPr lang="es-CR" dirty="0" smtClean="0"/>
              <a:t>Es posible generar resultados y cumplir objetivos con nuestros propios recursos y competencias </a:t>
            </a:r>
          </a:p>
          <a:p>
            <a:pPr lvl="1"/>
            <a:r>
              <a:rPr lang="es-CR" dirty="0" smtClean="0"/>
              <a:t>Pero en algún momento se requieren apoyos </a:t>
            </a:r>
          </a:p>
          <a:p>
            <a:r>
              <a:rPr lang="es-CR" dirty="0" smtClean="0"/>
              <a:t>Cada actor institucional juega un rol (sector público, privado, municipal, academia, grupos organizados)</a:t>
            </a:r>
          </a:p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3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s-CR" dirty="0" smtClean="0"/>
              <a:t>¿Cuál es la visión sobre el rol de cada actor institucional?</a:t>
            </a:r>
            <a:endParaRPr lang="es-C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600200"/>
          <a:ext cx="8640960" cy="4480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19735"/>
                <a:gridCol w="7421225"/>
              </a:tblGrid>
              <a:tr h="370840">
                <a:tc>
                  <a:txBody>
                    <a:bodyPr/>
                    <a:lstStyle/>
                    <a:p>
                      <a:r>
                        <a:rPr lang="es-CR" sz="1600" b="1" dirty="0" smtClean="0">
                          <a:latin typeface="Calibri" pitchFamily="34" charset="0"/>
                        </a:rPr>
                        <a:t>Sector Privado</a:t>
                      </a:r>
                      <a:endParaRPr lang="es-CR" sz="16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Retiene a su capital humano y atrae personal calificado de otras regiones</a:t>
                      </a:r>
                    </a:p>
                    <a:p>
                      <a:pPr lvl="0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Desarrolla una economía diversificada e integrada territorialmente (encadenamientos): </a:t>
                      </a:r>
                    </a:p>
                    <a:p>
                      <a:pPr lvl="1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agricultura / agroindustria / actividad pecuaria </a:t>
                      </a:r>
                    </a:p>
                    <a:p>
                      <a:pPr lvl="1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comercio (minorista y mayorista)</a:t>
                      </a:r>
                    </a:p>
                    <a:p>
                      <a:pPr lvl="1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servicios (turismo, hotelería, </a:t>
                      </a:r>
                      <a:r>
                        <a:rPr kumimoji="0" lang="es-CR" sz="1600" b="0" kern="12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TICs</a:t>
                      </a: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servicios profesionales / personales)</a:t>
                      </a:r>
                    </a:p>
                    <a:p>
                      <a:pPr lvl="1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nuevos sectores (zonas francas fronterizas)</a:t>
                      </a:r>
                    </a:p>
                    <a:p>
                      <a:pPr lvl="0">
                        <a:buFont typeface="Wingdings" pitchFamily="2" charset="2"/>
                        <a:buChar char="§"/>
                      </a:pPr>
                      <a:r>
                        <a:rPr kumimoji="0" lang="es-CR" sz="16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Sector generador de riqueza y empleo de calidad para el territorio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R" sz="1600" b="1" dirty="0" smtClean="0">
                          <a:latin typeface="Calibri" pitchFamily="34" charset="0"/>
                        </a:rPr>
                        <a:t>Sociedad Organizada</a:t>
                      </a:r>
                      <a:endParaRPr lang="es-CR" sz="16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Promueve una visión integradora desde los territorios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Operacionaliza eficientemente los recursos a su cargo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Visión propositiva en función de su conocimiento del territorio 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Promueve actividades económicas con un carácter descentralizado que permite la democratización del ingreso 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R" sz="1600" b="1" dirty="0" smtClean="0">
                          <a:latin typeface="Calibri" pitchFamily="34" charset="0"/>
                        </a:rPr>
                        <a:t>Academia</a:t>
                      </a:r>
                      <a:endParaRPr lang="es-CR" sz="16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Oferta educativa acorde a las necesidades del sector productivo 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Academia unida en el diseño y ejecución de propuestas de desarrollo económico y social en el territorio 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dirty="0">
                          <a:latin typeface="Calibri" pitchFamily="34" charset="0"/>
                          <a:ea typeface="Batang"/>
                          <a:cs typeface="Times New Roman"/>
                        </a:rPr>
                        <a:t>Desarrollo de análisis prospectivos que resulten en planteamientos sobre el futuro de la región y la orientación de las actividades productivas </a:t>
                      </a:r>
                      <a:endParaRPr lang="es-CR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4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s-CR" dirty="0" smtClean="0"/>
              <a:t>¿Cuál es la visión sobre el rol de cada actor institucional?</a:t>
            </a:r>
            <a:endParaRPr lang="es-C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95536" y="1600200"/>
          <a:ext cx="8568952" cy="4145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60927"/>
                <a:gridCol w="7208025"/>
              </a:tblGrid>
              <a:tr h="370840">
                <a:tc>
                  <a:txBody>
                    <a:bodyPr/>
                    <a:lstStyle/>
                    <a:p>
                      <a:r>
                        <a:rPr lang="es-CR" sz="1600" b="1" dirty="0" smtClean="0">
                          <a:latin typeface="Calibri" pitchFamily="34" charset="0"/>
                        </a:rPr>
                        <a:t>Sector Público</a:t>
                      </a:r>
                      <a:endParaRPr lang="es-CR" sz="16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Delega las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actividades pertinentes a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su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representante a nivel regional </a:t>
                      </a:r>
                      <a:endParaRPr lang="es-CR" sz="1600" b="0" dirty="0" smtClean="0">
                        <a:latin typeface="Calibri" pitchFamily="34" charset="0"/>
                        <a:ea typeface="Batang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Uso de recursos 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en función de prioridades definidas desde el territorio 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Desarrolla infraestructura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y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servicios para la adecuada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conexión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fuera </a:t>
                      </a: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del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territorio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 Promueve la integración física del territorio por medio de la mejora en:</a:t>
                      </a:r>
                      <a:endParaRPr lang="es-CR" sz="1600" b="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la infraestructura de interconexión intrarregional (con municipios)</a:t>
                      </a:r>
                      <a:endParaRPr lang="es-CR" sz="1600" b="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el desarrollo de proyectos de carácter regional (telecomunicaciones, uso del recurso hídrico, energía, etc.)</a:t>
                      </a:r>
                      <a:endParaRPr lang="es-CR" sz="1600" b="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R" sz="1600" b="1" dirty="0" smtClean="0">
                          <a:latin typeface="Calibri" pitchFamily="34" charset="0"/>
                        </a:rPr>
                        <a:t>Municipios</a:t>
                      </a:r>
                      <a:endParaRPr lang="es-CR" sz="16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Entes funcionales a las necesidades del sector productivo y social en los territorios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Proveen información y servicios de calidad que generan valor a los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usuarios: 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información sobre emprendimiento y empleabilidad 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información sobre servicios de desarrollo empresarial (financieros y no financieros)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provisión de servicios básicos (limpieza y saneamiento, vigilancia, administración de determinados servicios públicos, </a:t>
                      </a:r>
                      <a:r>
                        <a:rPr lang="es-CR" sz="1600" b="0" dirty="0" smtClean="0">
                          <a:latin typeface="Calibri" pitchFamily="34" charset="0"/>
                          <a:ea typeface="Batang"/>
                          <a:cs typeface="Times New Roman"/>
                        </a:rPr>
                        <a:t>etc.)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s-CR" sz="1600" b="0" dirty="0">
                          <a:latin typeface="Calibri" pitchFamily="34" charset="0"/>
                          <a:ea typeface="Batang"/>
                          <a:cs typeface="Times New Roman"/>
                        </a:rPr>
                        <a:t>bases de datos empresariales actualizadas </a:t>
                      </a:r>
                      <a:endParaRPr lang="es-CR" sz="16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5869721"/>
            <a:ext cx="7056784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R" sz="2000" b="1" dirty="0" smtClean="0"/>
              <a:t>ELEMENTO TRANSVERSAL: </a:t>
            </a:r>
          </a:p>
          <a:p>
            <a:pPr algn="ctr"/>
            <a:r>
              <a:rPr lang="es-CR" sz="2000" b="1" dirty="0" smtClean="0"/>
              <a:t>Todos deben ser capaces de crear sinergias con otros actores </a:t>
            </a:r>
          </a:p>
          <a:p>
            <a:pPr algn="ctr"/>
            <a:r>
              <a:rPr lang="es-CR" sz="2000" b="1" dirty="0" smtClean="0"/>
              <a:t>en función de proyectos conjuntos </a:t>
            </a:r>
            <a:endParaRPr lang="es-CR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5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Objetivos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/>
              <a:t>Presentar una relación de acciones (asociadas a ejes estratégicos) que constituyen la agenda de competitividad de la región Huetar Norte </a:t>
            </a:r>
          </a:p>
          <a:p>
            <a:r>
              <a:rPr lang="es-CR" dirty="0" smtClean="0"/>
              <a:t>Identificar instituciones potencialmente responsables de la gestión / ejecución de acciones</a:t>
            </a:r>
          </a:p>
          <a:p>
            <a:r>
              <a:rPr lang="es-CR" dirty="0" smtClean="0"/>
              <a:t>Identificar plazos para la ejecución de las acciones </a:t>
            </a:r>
          </a:p>
          <a:p>
            <a:r>
              <a:rPr lang="es-CR" dirty="0" smtClean="0"/>
              <a:t>Establecer prioridades </a:t>
            </a:r>
          </a:p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6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Construcción de la Agenda</a:t>
            </a:r>
            <a:endParaRPr lang="es-C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7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Ejes estratégicos y temas de la agenda de competitividad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R" b="1" dirty="0" smtClean="0"/>
              <a:t>MEJORA COMPETITIVA </a:t>
            </a:r>
          </a:p>
          <a:p>
            <a:pPr lvl="1"/>
            <a:r>
              <a:rPr lang="es-CR" dirty="0" smtClean="0"/>
              <a:t>Producción	</a:t>
            </a:r>
          </a:p>
          <a:p>
            <a:pPr lvl="1"/>
            <a:r>
              <a:rPr lang="es-CR" dirty="0" smtClean="0"/>
              <a:t>Comercialización </a:t>
            </a:r>
          </a:p>
          <a:p>
            <a:pPr lvl="1"/>
            <a:r>
              <a:rPr lang="es-CR" dirty="0" smtClean="0"/>
              <a:t>Desarrollo de capital humano </a:t>
            </a:r>
          </a:p>
          <a:p>
            <a:pPr lvl="1"/>
            <a:r>
              <a:rPr lang="es-CR" dirty="0" smtClean="0"/>
              <a:t>Innovación </a:t>
            </a:r>
          </a:p>
          <a:p>
            <a:pPr marL="514350" indent="-514350">
              <a:buFont typeface="+mj-lt"/>
              <a:buAutoNum type="arabicPeriod"/>
            </a:pPr>
            <a:r>
              <a:rPr lang="es-CR" b="1" dirty="0" smtClean="0"/>
              <a:t>ATRACCIÓN DE INVERSIONES</a:t>
            </a:r>
          </a:p>
          <a:p>
            <a:pPr lvl="1"/>
            <a:r>
              <a:rPr lang="es-CR" dirty="0" smtClean="0"/>
              <a:t>Gestión municipal / institucional </a:t>
            </a:r>
          </a:p>
          <a:p>
            <a:pPr lvl="1"/>
            <a:r>
              <a:rPr lang="es-CR" dirty="0" smtClean="0"/>
              <a:t>Financiamiento  </a:t>
            </a:r>
            <a:endParaRPr lang="es-C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CR" b="1" dirty="0" smtClean="0"/>
              <a:t>FACTORES DE LOCALIZACIÓN </a:t>
            </a:r>
          </a:p>
          <a:p>
            <a:pPr lvl="1"/>
            <a:r>
              <a:rPr lang="es-CR" dirty="0" smtClean="0"/>
              <a:t>Infraestructura y servicios básicos </a:t>
            </a:r>
          </a:p>
          <a:p>
            <a:pPr lvl="1"/>
            <a:r>
              <a:rPr lang="es-CR" dirty="0" smtClean="0"/>
              <a:t>Gestión ambiental</a:t>
            </a:r>
            <a:endParaRPr lang="es-CR" dirty="0" smtClean="0">
              <a:solidFill>
                <a:srgbClr val="FF0000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508104" y="1916832"/>
            <a:ext cx="360040" cy="4176464"/>
          </a:xfrm>
          <a:prstGeom prst="rightBrace">
            <a:avLst>
              <a:gd name="adj1" fmla="val 8333"/>
              <a:gd name="adj2" fmla="val 5033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TextBox 4"/>
          <p:cNvSpPr txBox="1"/>
          <p:nvPr/>
        </p:nvSpPr>
        <p:spPr>
          <a:xfrm>
            <a:off x="6228184" y="3645024"/>
            <a:ext cx="15799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R" sz="2000" b="1" dirty="0" smtClean="0"/>
              <a:t>PROYECTOS </a:t>
            </a:r>
          </a:p>
          <a:p>
            <a:pPr algn="ctr"/>
            <a:r>
              <a:rPr lang="es-CR" sz="2000" b="1" dirty="0" smtClean="0"/>
              <a:t>CONJUNTOS</a:t>
            </a:r>
            <a:endParaRPr lang="es-CR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8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Ejes estratégicos y líneas de acción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R" b="1" dirty="0" smtClean="0"/>
              <a:t>MEJORA COMPETITIVA </a:t>
            </a:r>
          </a:p>
          <a:p>
            <a:pPr lvl="1"/>
            <a:r>
              <a:rPr lang="es-CR" dirty="0" smtClean="0"/>
              <a:t>Producción</a:t>
            </a:r>
          </a:p>
          <a:p>
            <a:pPr lvl="2"/>
            <a:r>
              <a:rPr lang="es-CR" dirty="0" smtClean="0"/>
              <a:t>Promover acciones conjuntas entre unidades productivas	</a:t>
            </a:r>
          </a:p>
          <a:p>
            <a:pPr lvl="2"/>
            <a:r>
              <a:rPr lang="es-CR" dirty="0" smtClean="0"/>
              <a:t>Programa de mejora en la gestión empresarial, el desarrollo tecnológico y la innovación </a:t>
            </a:r>
          </a:p>
          <a:p>
            <a:pPr lvl="1"/>
            <a:r>
              <a:rPr lang="es-CR" dirty="0" smtClean="0"/>
              <a:t>Comercialización </a:t>
            </a:r>
          </a:p>
          <a:p>
            <a:pPr lvl="2"/>
            <a:r>
              <a:rPr lang="es-CR" dirty="0" smtClean="0"/>
              <a:t>Centros de distribución</a:t>
            </a:r>
          </a:p>
          <a:p>
            <a:pPr lvl="2"/>
            <a:r>
              <a:rPr lang="es-CR" dirty="0" smtClean="0"/>
              <a:t> Programa de mejora en la gestión empresarial, el desarrollo tecnológico y la innovación </a:t>
            </a:r>
          </a:p>
          <a:p>
            <a:pPr lvl="1"/>
            <a:r>
              <a:rPr lang="es-CR" dirty="0" smtClean="0"/>
              <a:t>Desarrollo de capital humano </a:t>
            </a:r>
          </a:p>
          <a:p>
            <a:pPr lvl="2"/>
            <a:r>
              <a:rPr lang="es-CR" dirty="0" smtClean="0"/>
              <a:t>Programas de desarrollo emprendedor / innovación</a:t>
            </a:r>
          </a:p>
          <a:p>
            <a:pPr lvl="2"/>
            <a:r>
              <a:rPr lang="es-CR" dirty="0" smtClean="0"/>
              <a:t>Programa de mejora en </a:t>
            </a:r>
            <a:r>
              <a:rPr lang="es-CR" dirty="0"/>
              <a:t>la gestión </a:t>
            </a:r>
            <a:r>
              <a:rPr lang="es-CR" dirty="0" smtClean="0"/>
              <a:t>empresarial, el desarrollo </a:t>
            </a:r>
            <a:r>
              <a:rPr lang="es-CR" dirty="0"/>
              <a:t>tecnológico </a:t>
            </a:r>
            <a:r>
              <a:rPr lang="es-CR" dirty="0" smtClean="0"/>
              <a:t>y la innovación </a:t>
            </a:r>
          </a:p>
          <a:p>
            <a:pPr lvl="2"/>
            <a:r>
              <a:rPr lang="es-CR" dirty="0" smtClean="0"/>
              <a:t>Mejorar las competencias empresariales  </a:t>
            </a:r>
          </a:p>
          <a:p>
            <a:pPr lvl="2"/>
            <a:r>
              <a:rPr lang="es-CR" dirty="0" smtClean="0"/>
              <a:t>Promover la formación continua para empresarios</a:t>
            </a:r>
          </a:p>
          <a:p>
            <a:pPr lvl="2"/>
            <a:r>
              <a:rPr lang="es-CR" dirty="0" smtClean="0"/>
              <a:t>Promoción del Programa EMPLEATE</a:t>
            </a:r>
          </a:p>
          <a:p>
            <a:pPr lvl="1"/>
            <a:r>
              <a:rPr lang="es-CR" dirty="0" smtClean="0"/>
              <a:t>Innovación </a:t>
            </a:r>
          </a:p>
          <a:p>
            <a:pPr lvl="2"/>
            <a:r>
              <a:rPr lang="es-CR" dirty="0" smtClean="0"/>
              <a:t>Marca región </a:t>
            </a:r>
          </a:p>
          <a:p>
            <a:pPr lvl="2"/>
            <a:r>
              <a:rPr lang="es-CR" dirty="0" smtClean="0"/>
              <a:t>Sistemas de información para la producción y la competitividad</a:t>
            </a:r>
          </a:p>
          <a:p>
            <a:pPr lvl="2"/>
            <a:endParaRPr lang="es-CR" dirty="0" smtClean="0"/>
          </a:p>
          <a:p>
            <a:pPr marL="514350" indent="-514350">
              <a:buFont typeface="+mj-lt"/>
              <a:buAutoNum type="arabicPeriod"/>
            </a:pPr>
            <a:endParaRPr lang="es-CR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959139-7BED-497F-B7FF-25A51F9B8319}" type="slidenum">
              <a:rPr lang="es-CR" smtClean="0"/>
              <a:pPr/>
              <a:t>9</a:t>
            </a:fld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1613</TotalTime>
  <Words>2911</Words>
  <Application>Microsoft Office PowerPoint</Application>
  <PresentationFormat>Presentación en pantalla (4:3)</PresentationFormat>
  <Paragraphs>471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Median</vt:lpstr>
      <vt:lpstr>Agenda de competitividad de la Región Huetar Norte </vt:lpstr>
      <vt:lpstr>Antecedentes </vt:lpstr>
      <vt:lpstr>Visión </vt:lpstr>
      <vt:lpstr>¿Cuál es la visión sobre el rol de cada actor institucional?</vt:lpstr>
      <vt:lpstr>¿Cuál es la visión sobre el rol de cada actor institucional?</vt:lpstr>
      <vt:lpstr>Objetivos</vt:lpstr>
      <vt:lpstr>Construcción de la Agenda</vt:lpstr>
      <vt:lpstr>Ejes estratégicos y temas de la agenda de competitividad </vt:lpstr>
      <vt:lpstr>Ejes estratégicos y líneas de acción </vt:lpstr>
      <vt:lpstr>Ejes estratégicos y líneas de acción </vt:lpstr>
      <vt:lpstr>Ejes estratégicos y líneas de acción </vt:lpstr>
      <vt:lpstr>1. Mejora Competitiva</vt:lpstr>
      <vt:lpstr>1. Mejora competitiva </vt:lpstr>
      <vt:lpstr>1. Mejora competitiva </vt:lpstr>
      <vt:lpstr>1. Mejora competitiva </vt:lpstr>
      <vt:lpstr>1. Mejora Competitiva</vt:lpstr>
      <vt:lpstr>2. Atracción de inversiones </vt:lpstr>
      <vt:lpstr>2. Atracción de inversiones </vt:lpstr>
      <vt:lpstr>2. Atracción de inversiones </vt:lpstr>
      <vt:lpstr>2. Atracción de inversiones </vt:lpstr>
      <vt:lpstr>3. Factores de localización </vt:lpstr>
      <vt:lpstr>3. Factores de localización </vt:lpstr>
      <vt:lpstr>Acciones para responder a desafíos</vt:lpstr>
      <vt:lpstr>Acciones para responder a desafíos</vt:lpstr>
      <vt:lpstr>Busca fortalecer la unidad regional </vt:lpstr>
      <vt:lpstr>La agenda es una herramienta</vt:lpstr>
      <vt:lpstr>Muchas gracias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de competitividad</dc:title>
  <dc:creator>Zevallos Rubi</dc:creator>
  <cp:lastModifiedBy>Esquivel Vargas Gerardo</cp:lastModifiedBy>
  <cp:revision>141</cp:revision>
  <dcterms:created xsi:type="dcterms:W3CDTF">2014-02-18T16:09:14Z</dcterms:created>
  <dcterms:modified xsi:type="dcterms:W3CDTF">2014-03-19T16:12:45Z</dcterms:modified>
</cp:coreProperties>
</file>